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7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8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9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10.xml" ContentType="application/vnd.openxmlformats-officedocument.theme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theme/theme11.xml" ContentType="application/vnd.openxmlformats-officedocument.theme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6"/>
    <p:sldMasterId id="2147483829" r:id="rId7"/>
    <p:sldMasterId id="2147483857" r:id="rId8"/>
    <p:sldMasterId id="2147483886" r:id="rId9"/>
    <p:sldMasterId id="2147483914" r:id="rId10"/>
    <p:sldMasterId id="2147483939" r:id="rId11"/>
    <p:sldMasterId id="2147483967" r:id="rId12"/>
    <p:sldMasterId id="2147483980" r:id="rId13"/>
    <p:sldMasterId id="2147483998" r:id="rId14"/>
    <p:sldMasterId id="2147484016" r:id="rId15"/>
    <p:sldMasterId id="2147484044" r:id="rId16"/>
    <p:sldMasterId id="2147484073" r:id="rId17"/>
  </p:sldMasterIdLst>
  <p:notesMasterIdLst>
    <p:notesMasterId r:id="rId71"/>
  </p:notesMasterIdLst>
  <p:sldIdLst>
    <p:sldId id="760" r:id="rId18"/>
    <p:sldId id="708" r:id="rId19"/>
    <p:sldId id="714" r:id="rId20"/>
    <p:sldId id="756" r:id="rId21"/>
    <p:sldId id="757" r:id="rId22"/>
    <p:sldId id="758" r:id="rId23"/>
    <p:sldId id="759" r:id="rId24"/>
    <p:sldId id="727" r:id="rId25"/>
    <p:sldId id="728" r:id="rId26"/>
    <p:sldId id="762" r:id="rId27"/>
    <p:sldId id="763" r:id="rId28"/>
    <p:sldId id="764" r:id="rId29"/>
    <p:sldId id="765" r:id="rId30"/>
    <p:sldId id="766" r:id="rId31"/>
    <p:sldId id="767" r:id="rId32"/>
    <p:sldId id="768" r:id="rId33"/>
    <p:sldId id="761" r:id="rId34"/>
    <p:sldId id="715" r:id="rId35"/>
    <p:sldId id="730" r:id="rId36"/>
    <p:sldId id="716" r:id="rId37"/>
    <p:sldId id="717" r:id="rId38"/>
    <p:sldId id="718" r:id="rId39"/>
    <p:sldId id="719" r:id="rId40"/>
    <p:sldId id="720" r:id="rId41"/>
    <p:sldId id="723" r:id="rId42"/>
    <p:sldId id="731" r:id="rId43"/>
    <p:sldId id="724" r:id="rId44"/>
    <p:sldId id="725" r:id="rId45"/>
    <p:sldId id="732" r:id="rId46"/>
    <p:sldId id="729" r:id="rId47"/>
    <p:sldId id="739" r:id="rId48"/>
    <p:sldId id="726" r:id="rId49"/>
    <p:sldId id="733" r:id="rId50"/>
    <p:sldId id="740" r:id="rId51"/>
    <p:sldId id="734" r:id="rId52"/>
    <p:sldId id="735" r:id="rId53"/>
    <p:sldId id="741" r:id="rId54"/>
    <p:sldId id="736" r:id="rId55"/>
    <p:sldId id="742" r:id="rId56"/>
    <p:sldId id="737" r:id="rId57"/>
    <p:sldId id="743" r:id="rId58"/>
    <p:sldId id="738" r:id="rId59"/>
    <p:sldId id="721" r:id="rId60"/>
    <p:sldId id="722" r:id="rId61"/>
    <p:sldId id="744" r:id="rId62"/>
    <p:sldId id="745" r:id="rId63"/>
    <p:sldId id="746" r:id="rId64"/>
    <p:sldId id="755" r:id="rId65"/>
    <p:sldId id="747" r:id="rId66"/>
    <p:sldId id="681" r:id="rId67"/>
    <p:sldId id="701" r:id="rId68"/>
    <p:sldId id="769" r:id="rId69"/>
    <p:sldId id="770" r:id="rId70"/>
  </p:sldIdLst>
  <p:sldSz cx="12192000" cy="6858000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4AA98D0-4922-4CBC-BC91-7B29547F2065}">
          <p14:sldIdLst>
            <p14:sldId id="760"/>
            <p14:sldId id="708"/>
            <p14:sldId id="714"/>
            <p14:sldId id="756"/>
            <p14:sldId id="757"/>
            <p14:sldId id="758"/>
            <p14:sldId id="759"/>
            <p14:sldId id="727"/>
            <p14:sldId id="728"/>
            <p14:sldId id="762"/>
            <p14:sldId id="763"/>
            <p14:sldId id="764"/>
            <p14:sldId id="765"/>
            <p14:sldId id="766"/>
            <p14:sldId id="767"/>
            <p14:sldId id="768"/>
            <p14:sldId id="761"/>
            <p14:sldId id="715"/>
            <p14:sldId id="730"/>
            <p14:sldId id="716"/>
            <p14:sldId id="717"/>
            <p14:sldId id="718"/>
            <p14:sldId id="719"/>
            <p14:sldId id="720"/>
            <p14:sldId id="723"/>
            <p14:sldId id="731"/>
            <p14:sldId id="724"/>
            <p14:sldId id="725"/>
            <p14:sldId id="732"/>
            <p14:sldId id="729"/>
            <p14:sldId id="739"/>
            <p14:sldId id="726"/>
            <p14:sldId id="733"/>
            <p14:sldId id="740"/>
            <p14:sldId id="734"/>
            <p14:sldId id="735"/>
            <p14:sldId id="741"/>
            <p14:sldId id="736"/>
            <p14:sldId id="742"/>
            <p14:sldId id="737"/>
            <p14:sldId id="743"/>
            <p14:sldId id="738"/>
            <p14:sldId id="721"/>
            <p14:sldId id="722"/>
            <p14:sldId id="744"/>
            <p14:sldId id="745"/>
            <p14:sldId id="746"/>
            <p14:sldId id="755"/>
            <p14:sldId id="747"/>
            <p14:sldId id="681"/>
            <p14:sldId id="701"/>
            <p14:sldId id="769"/>
            <p14:sldId id="7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Demo" initials="D" lastIdx="5" clrIdx="6">
    <p:extLst>
      <p:ext uri="{19B8F6BF-5375-455C-9EA6-DF929625EA0E}">
        <p15:presenceInfo xmlns:p15="http://schemas.microsoft.com/office/powerpoint/2012/main" userId="Demo" providerId="None"/>
      </p:ext>
    </p:extLst>
  </p:cmAuthor>
  <p:cmAuthor id="1" name="Shashank Khedikar (RGEN Solutions)" initials="SK(S" lastIdx="5" clrIdx="0">
    <p:extLst>
      <p:ext uri="{19B8F6BF-5375-455C-9EA6-DF929625EA0E}">
        <p15:presenceInfo xmlns:p15="http://schemas.microsoft.com/office/powerpoint/2012/main" userId="S-1-5-21-2127521184-1604012920-1887927527-7492838" providerId="AD"/>
      </p:ext>
    </p:extLst>
  </p:cmAuthor>
  <p:cmAuthor id="2" name="Author" initials="A" lastIdx="516" clrIdx="1"/>
  <p:cmAuthor id="4" name="Sanjay Soni" initials="SS" lastIdx="46" clrIdx="3">
    <p:extLst>
      <p:ext uri="{19B8F6BF-5375-455C-9EA6-DF929625EA0E}">
        <p15:presenceInfo xmlns:p15="http://schemas.microsoft.com/office/powerpoint/2012/main" userId="S-1-5-21-2127521184-1604012920-1887927527-2307239" providerId="AD"/>
      </p:ext>
    </p:extLst>
  </p:cmAuthor>
  <p:cmAuthor id="5" name="John Doyle" initials="JD" lastIdx="34" clrIdx="4">
    <p:extLst>
      <p:ext uri="{19B8F6BF-5375-455C-9EA6-DF929625EA0E}">
        <p15:presenceInfo xmlns:p15="http://schemas.microsoft.com/office/powerpoint/2012/main" userId="S-1-5-21-2127521184-1604012920-1887927527-2390110" providerId="AD"/>
      </p:ext>
    </p:extLst>
  </p:cmAuthor>
  <p:cmAuthor id="6" name="Christoph Schuler (Advaiya Inc)" initials="CS(I" lastIdx="2" clrIdx="5">
    <p:extLst>
      <p:ext uri="{19B8F6BF-5375-455C-9EA6-DF929625EA0E}">
        <p15:presenceInfo xmlns:p15="http://schemas.microsoft.com/office/powerpoint/2012/main" userId="Christoph Schuler (Advaiya Inc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C812"/>
    <a:srgbClr val="EDC30D"/>
    <a:srgbClr val="000000"/>
    <a:srgbClr val="FFFF00"/>
    <a:srgbClr val="FFFFFF"/>
    <a:srgbClr val="FFCC00"/>
    <a:srgbClr val="217346"/>
    <a:srgbClr val="00539B"/>
    <a:srgbClr val="919191"/>
    <a:srgbClr val="107C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0825" autoAdjust="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9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47" Type="http://schemas.openxmlformats.org/officeDocument/2006/relationships/slide" Target="slides/slide30.xml"/><Relationship Id="rId63" Type="http://schemas.openxmlformats.org/officeDocument/2006/relationships/slide" Target="slides/slide46.xml"/><Relationship Id="rId68" Type="http://schemas.openxmlformats.org/officeDocument/2006/relationships/slide" Target="slides/slide51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1.xml"/><Relationship Id="rId29" Type="http://schemas.openxmlformats.org/officeDocument/2006/relationships/slide" Target="slides/slide12.xml"/><Relationship Id="rId11" Type="http://schemas.openxmlformats.org/officeDocument/2006/relationships/slideMaster" Target="slideMasters/slideMaster6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53" Type="http://schemas.openxmlformats.org/officeDocument/2006/relationships/slide" Target="slides/slide36.xml"/><Relationship Id="rId58" Type="http://schemas.openxmlformats.org/officeDocument/2006/relationships/slide" Target="slides/slide41.xml"/><Relationship Id="rId66" Type="http://schemas.openxmlformats.org/officeDocument/2006/relationships/slide" Target="slides/slide49.xml"/><Relationship Id="rId74" Type="http://schemas.openxmlformats.org/officeDocument/2006/relationships/viewProps" Target="viewProps.xml"/><Relationship Id="rId5" Type="http://schemas.openxmlformats.org/officeDocument/2006/relationships/customXml" Target="../customXml/item5.xml"/><Relationship Id="rId61" Type="http://schemas.openxmlformats.org/officeDocument/2006/relationships/slide" Target="slides/slide44.xml"/><Relationship Id="rId19" Type="http://schemas.openxmlformats.org/officeDocument/2006/relationships/slide" Target="slides/slide2.xml"/><Relationship Id="rId14" Type="http://schemas.openxmlformats.org/officeDocument/2006/relationships/slideMaster" Target="slideMasters/slideMaster9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56" Type="http://schemas.openxmlformats.org/officeDocument/2006/relationships/slide" Target="slides/slide39.xml"/><Relationship Id="rId64" Type="http://schemas.openxmlformats.org/officeDocument/2006/relationships/slide" Target="slides/slide47.xml"/><Relationship Id="rId69" Type="http://schemas.openxmlformats.org/officeDocument/2006/relationships/slide" Target="slides/slide52.xml"/><Relationship Id="rId8" Type="http://schemas.openxmlformats.org/officeDocument/2006/relationships/slideMaster" Target="slideMasters/slideMaster3.xml"/><Relationship Id="rId51" Type="http://schemas.openxmlformats.org/officeDocument/2006/relationships/slide" Target="slides/slide34.xml"/><Relationship Id="rId72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7.xml"/><Relationship Id="rId17" Type="http://schemas.openxmlformats.org/officeDocument/2006/relationships/slideMaster" Target="slideMasters/slideMaster12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slide" Target="slides/slide29.xml"/><Relationship Id="rId59" Type="http://schemas.openxmlformats.org/officeDocument/2006/relationships/slide" Target="slides/slide42.xml"/><Relationship Id="rId67" Type="http://schemas.openxmlformats.org/officeDocument/2006/relationships/slide" Target="slides/slide50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54" Type="http://schemas.openxmlformats.org/officeDocument/2006/relationships/slide" Target="slides/slide37.xml"/><Relationship Id="rId62" Type="http://schemas.openxmlformats.org/officeDocument/2006/relationships/slide" Target="slides/slide45.xml"/><Relationship Id="rId70" Type="http://schemas.openxmlformats.org/officeDocument/2006/relationships/slide" Target="slides/slide53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5" Type="http://schemas.openxmlformats.org/officeDocument/2006/relationships/slideMaster" Target="slideMasters/slideMaster10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slide" Target="slides/slide32.xml"/><Relationship Id="rId57" Type="http://schemas.openxmlformats.org/officeDocument/2006/relationships/slide" Target="slides/slide40.xml"/><Relationship Id="rId10" Type="http://schemas.openxmlformats.org/officeDocument/2006/relationships/slideMaster" Target="slideMasters/slideMaster5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52" Type="http://schemas.openxmlformats.org/officeDocument/2006/relationships/slide" Target="slides/slide35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73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3" Type="http://schemas.openxmlformats.org/officeDocument/2006/relationships/slideMaster" Target="slideMasters/slideMaster8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76" Type="http://schemas.openxmlformats.org/officeDocument/2006/relationships/tableStyles" Target="tableStyles.xml"/><Relationship Id="rId7" Type="http://schemas.openxmlformats.org/officeDocument/2006/relationships/slideMaster" Target="slideMasters/slideMaster2.xml"/><Relationship Id="rId7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340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340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A8EEF1-40DE-49EB-B8BE-E849EEAC24BC}" type="datetimeFigureOut">
              <a:rPr lang="en-US" smtClean="0"/>
              <a:t>6/10/2018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54113"/>
            <a:ext cx="5540375" cy="31162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44862"/>
            <a:ext cx="5608320" cy="363670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37840" cy="4634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72669"/>
            <a:ext cx="3037840" cy="4634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5C3270-D5B6-4AE0-BFEC-3BB548CBA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84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Thanks for taking the time to walk through the main capabilities of Power BI.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If you’re ready to start exploring what Power BI can do for you and your organization, please visit powerbi.com.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C3270-D5B6-4AE0-BFEC-3BB548CBAE0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40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2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2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2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2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d Ti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9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2" b="19386"/>
          <a:stretch/>
        </p:blipFill>
        <p:spPr>
          <a:xfrm>
            <a:off x="0" y="1"/>
            <a:ext cx="12192000" cy="687452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33470" y="325979"/>
            <a:ext cx="6233021" cy="4148709"/>
          </a:xfrm>
          <a:prstGeom prst="rect">
            <a:avLst/>
          </a:prstGeom>
          <a:solidFill>
            <a:srgbClr val="F2C812">
              <a:alpha val="83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smtClean="0">
              <a:gradFill>
                <a:gsLst>
                  <a:gs pos="93162">
                    <a:srgbClr val="505050">
                      <a:lumMod val="50000"/>
                    </a:srgbClr>
                  </a:gs>
                  <a:gs pos="68000">
                    <a:srgbClr val="505050">
                      <a:lumMod val="50000"/>
                    </a:srgbClr>
                  </a:gs>
                </a:gsLst>
                <a:lin ang="5400000" scaled="0"/>
              </a:gra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3347" y="599489"/>
            <a:ext cx="6053269" cy="1292662"/>
          </a:xfrm>
          <a:prstGeom prst="rect">
            <a:avLst/>
          </a:prstGeom>
          <a:noFill/>
        </p:spPr>
        <p:txBody>
          <a:bodyPr wrap="square" lIns="228600" tIns="91440" rIns="228600" bIns="91440" rtlCol="0">
            <a:spAutoFit/>
          </a:bodyPr>
          <a:lstStyle/>
          <a:p>
            <a:pPr defTabSz="914099" fontAlgn="base">
              <a:lnSpc>
                <a:spcPct val="90000"/>
              </a:lnSpc>
              <a:spcAft>
                <a:spcPts val="1200"/>
              </a:spcAft>
            </a:pPr>
            <a:r>
              <a:rPr lang="en-US" sz="4000" dirty="0" smtClean="0">
                <a:gradFill>
                  <a:gsLst>
                    <a:gs pos="93162">
                      <a:srgbClr val="505050">
                        <a:lumMod val="50000"/>
                      </a:srgbClr>
                    </a:gs>
                    <a:gs pos="68000">
                      <a:srgbClr val="505050">
                        <a:lumMod val="50000"/>
                      </a:srgbClr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Bring your data to life with Microsoft </a:t>
            </a:r>
            <a:r>
              <a:rPr lang="en-US" sz="4000" dirty="0">
                <a:gradFill>
                  <a:gsLst>
                    <a:gs pos="93162">
                      <a:srgbClr val="505050">
                        <a:lumMod val="50000"/>
                      </a:srgbClr>
                    </a:gs>
                    <a:gs pos="68000">
                      <a:srgbClr val="505050">
                        <a:lumMod val="50000"/>
                      </a:srgbClr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 BI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64020" y="2908517"/>
            <a:ext cx="5199207" cy="994420"/>
          </a:xfrm>
          <a:prstGeom prst="rect">
            <a:avLst/>
          </a:prstGeom>
        </p:spPr>
        <p:txBody>
          <a:bodyPr lIns="182880" tIns="146304" rIns="182880" bIns="146304"/>
          <a:lstStyle>
            <a:lvl1pPr marL="0" indent="0" algn="l">
              <a:lnSpc>
                <a:spcPct val="90000"/>
              </a:lnSpc>
              <a:buNone/>
              <a:defRPr sz="2157">
                <a:solidFill>
                  <a:schemeClr val="tx1"/>
                </a:solidFill>
                <a:latin typeface="+mn-lt"/>
              </a:defRPr>
            </a:lvl1pPr>
            <a:lvl2pPr marL="448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6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44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92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40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89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3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85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</a:t>
            </a:r>
            <a:br>
              <a:rPr lang="en-US" dirty="0" smtClean="0"/>
            </a:br>
            <a:r>
              <a:rPr lang="en-US" dirty="0" smtClean="0"/>
              <a:t>Date</a:t>
            </a:r>
          </a:p>
        </p:txBody>
      </p:sp>
      <p:sp>
        <p:nvSpPr>
          <p:cNvPr id="14" name="Subtitle 2"/>
          <p:cNvSpPr txBox="1">
            <a:spLocks/>
          </p:cNvSpPr>
          <p:nvPr userDrawn="1"/>
        </p:nvSpPr>
        <p:spPr>
          <a:xfrm>
            <a:off x="464020" y="2045436"/>
            <a:ext cx="5199207" cy="709796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157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8193" marR="0" indent="0" algn="ct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96386" marR="0" indent="0" algn="ct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44579" marR="0" indent="0" algn="ct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92773" marR="0" indent="0" algn="ct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40966" indent="0" algn="ctr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89159" indent="0" algn="ctr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37352" indent="0" algn="ctr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585545" indent="0" algn="ctr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Level 200 Deck</a:t>
            </a:r>
          </a:p>
        </p:txBody>
      </p:sp>
    </p:spTree>
    <p:extLst>
      <p:ext uri="{BB962C8B-B14F-4D97-AF65-F5344CB8AC3E}">
        <p14:creationId xmlns:p14="http://schemas.microsoft.com/office/powerpoint/2010/main" val="305496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89511"/>
            <a:ext cx="11655840" cy="899665"/>
          </a:xfrm>
        </p:spPr>
        <p:txBody>
          <a:bodyPr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6"/>
            <a:ext cx="11653523" cy="5424059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508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4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44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53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85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66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0pt Title w/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066877"/>
            <a:ext cx="12192000" cy="72424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click icon to insert photo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69240" y="291075"/>
            <a:ext cx="10757100" cy="1108425"/>
          </a:xfrm>
          <a:prstGeom prst="rect">
            <a:avLst/>
          </a:prstGeom>
        </p:spPr>
        <p:txBody>
          <a:bodyPr lIns="146304" tIns="91440" rIns="146304" bIns="91440">
            <a:noAutofit/>
          </a:bodyPr>
          <a:lstStyle>
            <a:lvl1pPr marL="0" indent="0">
              <a:lnSpc>
                <a:spcPct val="90000"/>
              </a:lnSpc>
              <a:spcBef>
                <a:spcPts val="1173"/>
              </a:spcBef>
              <a:spcAft>
                <a:spcPts val="2355"/>
              </a:spcAft>
              <a:buFontTx/>
              <a:buNone/>
              <a:defRPr lang="en-US" sz="6863" b="0" i="0" kern="1200" spc="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90000"/>
              </a:lnSpc>
              <a:spcBef>
                <a:spcPts val="1173"/>
              </a:spcBef>
              <a:spcAft>
                <a:spcPts val="2355"/>
              </a:spcAft>
              <a:buClrTx/>
              <a:buSzPct val="90000"/>
              <a:buFontTx/>
              <a:buNone/>
              <a:tabLst/>
            </a:pPr>
            <a:r>
              <a:rPr lang="en-US" dirty="0" smtClean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7377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04" y="5853250"/>
            <a:ext cx="1956016" cy="71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3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4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45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8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59792"/>
            <a:ext cx="11653521" cy="1075884"/>
          </a:xfrm>
        </p:spPr>
        <p:txBody>
          <a:bodyPr lIns="146304" tIns="91440" rIns="146304" bIns="91440"/>
          <a:lstStyle>
            <a:lvl1pPr>
              <a:lnSpc>
                <a:spcPts val="6176"/>
              </a:lnSpc>
              <a:defRPr sz="480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Lorem ipsum dolor sit.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365832"/>
            <a:ext cx="4358791" cy="4949771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  <a:latin typeface="+mj-lt"/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70109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2000">
                <a:latin typeface="+mj-lt"/>
              </a:defRPr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628199" y="1335676"/>
            <a:ext cx="7294563" cy="4949353"/>
          </a:xfrm>
          <a:ln w="1524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Screen shot or image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4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92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15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62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00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59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76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05053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6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969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35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997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59792"/>
            <a:ext cx="11653521" cy="1075884"/>
          </a:xfrm>
        </p:spPr>
        <p:txBody>
          <a:bodyPr lIns="146304" tIns="91440" rIns="146304" bIns="91440"/>
          <a:lstStyle>
            <a:lvl1pPr>
              <a:lnSpc>
                <a:spcPts val="6176"/>
              </a:lnSpc>
              <a:defRPr sz="480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Lorem ipsum dolor sit.</a:t>
            </a:r>
            <a:endParaRPr lang="en-US" dirty="0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824549" y="1446341"/>
            <a:ext cx="7210697" cy="5040206"/>
          </a:xfrm>
          <a:solidFill>
            <a:schemeClr val="bg1"/>
          </a:solidFill>
          <a:ln w="152400">
            <a:solidFill>
              <a:schemeClr val="accent1"/>
            </a:solidFill>
          </a:ln>
        </p:spPr>
        <p:txBody>
          <a:bodyPr wrap="square">
            <a:normAutofit/>
          </a:bodyPr>
          <a:lstStyle>
            <a:lvl1pPr marL="0" indent="0" defTabSz="36576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None/>
              <a:defRPr sz="1600" baseline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65760" indent="0" defTabSz="36576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31520" indent="0" defTabSz="365760">
              <a:lnSpc>
                <a:spcPct val="100000"/>
              </a:lnSpc>
              <a:spcBef>
                <a:spcPts val="0"/>
              </a:spcBef>
              <a:buNone/>
              <a:tabLst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097280" indent="0" defTabSz="36576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3040" indent="0" defTabSz="365760">
              <a:lnSpc>
                <a:spcPct val="100000"/>
              </a:lnSpc>
              <a:spcBef>
                <a:spcPts val="0"/>
              </a:spcBef>
              <a:buNone/>
              <a:tabLst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edit code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335676"/>
            <a:ext cx="4358791" cy="5249851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9441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216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349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704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00023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096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6533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99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4" y="3083652"/>
            <a:ext cx="3227129" cy="6920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4" y="3083652"/>
            <a:ext cx="3227129" cy="692057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87122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868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ata Insights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39" y="2031023"/>
            <a:ext cx="10258286" cy="1686801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88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Data insights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24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437" y="146443"/>
            <a:ext cx="3876675" cy="455722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6000" b="1"/>
            </a:lvl1pPr>
          </a:lstStyle>
          <a:p>
            <a:pPr lvl="0"/>
            <a:r>
              <a:rPr lang="en-US" dirty="0" smtClean="0"/>
              <a:t>AGENDA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2964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>
                <a:gradFill>
                  <a:gsLst>
                    <a:gs pos="2917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269239" y="2084175"/>
            <a:ext cx="9860673" cy="24348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267">
                <a:gradFill>
                  <a:gsLst>
                    <a:gs pos="2917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16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0pt Title w/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066877"/>
            <a:ext cx="12192000" cy="72424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click icon to insert photo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69240" y="291075"/>
            <a:ext cx="10757100" cy="1108425"/>
          </a:xfrm>
          <a:prstGeom prst="rect">
            <a:avLst/>
          </a:prstGeom>
        </p:spPr>
        <p:txBody>
          <a:bodyPr lIns="146304" tIns="91440" rIns="146304" bIns="91440">
            <a:noAutofit/>
          </a:bodyPr>
          <a:lstStyle>
            <a:lvl1pPr marL="0" indent="0">
              <a:lnSpc>
                <a:spcPct val="90000"/>
              </a:lnSpc>
              <a:spcBef>
                <a:spcPts val="1173"/>
              </a:spcBef>
              <a:spcAft>
                <a:spcPts val="2355"/>
              </a:spcAft>
              <a:buFontTx/>
              <a:buNone/>
              <a:defRPr lang="en-US" sz="6863" b="0" i="0" kern="1200" spc="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90000"/>
              </a:lnSpc>
              <a:spcBef>
                <a:spcPts val="1173"/>
              </a:spcBef>
              <a:spcAft>
                <a:spcPts val="2355"/>
              </a:spcAft>
              <a:buClrTx/>
              <a:buSzPct val="90000"/>
              <a:buFontTx/>
              <a:buNone/>
              <a:tabLst/>
            </a:pPr>
            <a:r>
              <a:rPr lang="en-US" dirty="0" smtClean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13628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04" y="5853250"/>
            <a:ext cx="1956016" cy="71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6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98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18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31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92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45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14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10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96"/>
          <p:cNvSpPr>
            <a:spLocks noGrp="1"/>
          </p:cNvSpPr>
          <p:nvPr>
            <p:ph type="title"/>
          </p:nvPr>
        </p:nvSpPr>
        <p:spPr>
          <a:xfrm>
            <a:off x="269240" y="289511"/>
            <a:ext cx="4487487" cy="443027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" y="5394960"/>
            <a:ext cx="1463040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70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65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68519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6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663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25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820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4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302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830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29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A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itle 96"/>
          <p:cNvSpPr>
            <a:spLocks noGrp="1"/>
          </p:cNvSpPr>
          <p:nvPr>
            <p:ph type="title"/>
          </p:nvPr>
        </p:nvSpPr>
        <p:spPr>
          <a:xfrm>
            <a:off x="269240" y="289511"/>
            <a:ext cx="4487487" cy="443027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" y="5394960"/>
            <a:ext cx="1463040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0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0267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7345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84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4" y="3083652"/>
            <a:ext cx="3227129" cy="6920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4" y="3083652"/>
            <a:ext cx="3227129" cy="692057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77276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107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ata Insights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39" y="2031023"/>
            <a:ext cx="10258286" cy="1686801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88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Data insights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7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>
                <a:gradFill>
                  <a:gsLst>
                    <a:gs pos="2917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269239" y="2084175"/>
            <a:ext cx="9860673" cy="24348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267">
                <a:gradFill>
                  <a:gsLst>
                    <a:gs pos="2917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68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0pt Title w/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066877"/>
            <a:ext cx="12192000" cy="72424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click icon to insert photo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69240" y="291075"/>
            <a:ext cx="10757100" cy="1108425"/>
          </a:xfrm>
          <a:prstGeom prst="rect">
            <a:avLst/>
          </a:prstGeom>
        </p:spPr>
        <p:txBody>
          <a:bodyPr lIns="146304" tIns="91440" rIns="146304" bIns="91440">
            <a:noAutofit/>
          </a:bodyPr>
          <a:lstStyle>
            <a:lvl1pPr marL="0" indent="0">
              <a:lnSpc>
                <a:spcPct val="90000"/>
              </a:lnSpc>
              <a:spcBef>
                <a:spcPts val="1173"/>
              </a:spcBef>
              <a:spcAft>
                <a:spcPts val="2355"/>
              </a:spcAft>
              <a:buFontTx/>
              <a:buNone/>
              <a:defRPr lang="en-US" sz="6863" b="0" i="0" kern="1200" spc="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90000"/>
              </a:lnSpc>
              <a:spcBef>
                <a:spcPts val="1173"/>
              </a:spcBef>
              <a:spcAft>
                <a:spcPts val="2355"/>
              </a:spcAft>
              <a:buClrTx/>
              <a:buSzPct val="90000"/>
              <a:buFontTx/>
              <a:buNone/>
              <a:tabLst/>
            </a:pPr>
            <a:r>
              <a:rPr lang="en-US" dirty="0" smtClean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36219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39" y="2104755"/>
            <a:ext cx="6276530" cy="875413"/>
          </a:xfrm>
          <a:noFill/>
        </p:spPr>
        <p:txBody>
          <a:bodyPr lIns="146304" tIns="91440" rIns="146304" bIns="91440" anchor="t" anchorCtr="0"/>
          <a:lstStyle>
            <a:lvl1pPr>
              <a:defRPr sz="5291" spc="-98" baseline="0"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Event name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9239" y="3007119"/>
            <a:ext cx="6276530" cy="167704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baseline="0"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City | 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8588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978764"/>
          </a:xfrm>
          <a:noFill/>
        </p:spPr>
        <p:txBody>
          <a:bodyPr lIns="146304" tIns="91440" rIns="146304" bIns="91440" anchor="t" anchorCtr="0"/>
          <a:lstStyle>
            <a:lvl1pPr>
              <a:defRPr sz="5291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Event name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4056579"/>
            <a:ext cx="6276530" cy="7172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City | 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8588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90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ITPro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96"/>
          <p:cNvSpPr>
            <a:spLocks noGrp="1"/>
          </p:cNvSpPr>
          <p:nvPr>
            <p:ph type="title"/>
          </p:nvPr>
        </p:nvSpPr>
        <p:spPr>
          <a:xfrm>
            <a:off x="269240" y="289511"/>
            <a:ext cx="4487487" cy="4430271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" y="5394960"/>
            <a:ext cx="1463040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86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3"/>
            <a:ext cx="6274974" cy="359258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1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4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8588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5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1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4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4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588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16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2" y="1189180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3968" indent="0">
              <a:buNone/>
              <a:defRPr/>
            </a:lvl3pPr>
            <a:lvl4pPr marL="447935" indent="0">
              <a:buNone/>
              <a:defRPr/>
            </a:lvl4pPr>
            <a:lvl5pPr marL="671903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18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2" y="1189180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3968" indent="0">
              <a:buNone/>
              <a:defRPr/>
            </a:lvl3pPr>
            <a:lvl4pPr marL="447935" indent="0">
              <a:buNone/>
              <a:defRPr/>
            </a:lvl4pPr>
            <a:lvl5pPr marL="671903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08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11653523" cy="2052030"/>
          </a:xfrm>
        </p:spPr>
        <p:txBody>
          <a:bodyPr>
            <a:spAutoFit/>
          </a:bodyPr>
          <a:lstStyle>
            <a:lvl1pPr>
              <a:defRPr sz="391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3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11653523" cy="2052030"/>
          </a:xfrm>
        </p:spPr>
        <p:txBody>
          <a:bodyPr>
            <a:spAutoFit/>
          </a:bodyPr>
          <a:lstStyle>
            <a:lvl1pPr>
              <a:defRPr sz="3918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079" indent="0">
              <a:buNone/>
              <a:tabLst/>
              <a:defRPr sz="1961"/>
            </a:lvl3pPr>
            <a:lvl4pPr marL="451046" indent="0">
              <a:buNone/>
              <a:defRPr/>
            </a:lvl4pPr>
            <a:lvl5pPr marL="671903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079" indent="0">
              <a:buNone/>
              <a:tabLst/>
              <a:defRPr sz="1961"/>
            </a:lvl3pPr>
            <a:lvl4pPr marL="451046" indent="0">
              <a:buNone/>
              <a:defRPr/>
            </a:lvl4pPr>
            <a:lvl5pPr marL="671903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47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1961"/>
            </a:lvl2pPr>
            <a:lvl3pPr marL="227079" indent="0">
              <a:buNone/>
              <a:tabLst/>
              <a:defRPr sz="1961"/>
            </a:lvl3pPr>
            <a:lvl4pPr marL="451046" indent="0">
              <a:buNone/>
              <a:defRPr/>
            </a:lvl4pPr>
            <a:lvl5pPr marL="671903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1961"/>
            </a:lvl2pPr>
            <a:lvl3pPr marL="227079" indent="0">
              <a:buNone/>
              <a:tabLst/>
              <a:defRPr sz="1961"/>
            </a:lvl3pPr>
            <a:lvl4pPr marL="451046" indent="0">
              <a:buNone/>
              <a:defRPr/>
            </a:lvl4pPr>
            <a:lvl5pPr marL="671903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09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6"/>
            <a:ext cx="5378548" cy="2377940"/>
          </a:xfrm>
        </p:spPr>
        <p:txBody>
          <a:bodyPr wrap="square">
            <a:spAutoFit/>
          </a:bodyPr>
          <a:lstStyle>
            <a:lvl1pPr marL="281515" indent="-281515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402" indent="-228469">
              <a:defRPr sz="2353"/>
            </a:lvl2pPr>
            <a:lvl3pPr marL="685407" indent="-165006">
              <a:tabLst/>
              <a:defRPr sz="1961"/>
            </a:lvl3pPr>
            <a:lvl4pPr marL="863105" indent="-177699">
              <a:defRPr/>
            </a:lvl4pPr>
            <a:lvl5pPr marL="1028110" indent="-165006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515" indent="-281515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402" indent="-228469">
              <a:defRPr sz="2353"/>
            </a:lvl2pPr>
            <a:lvl3pPr marL="685407" indent="-165006">
              <a:tabLst/>
              <a:defRPr sz="1961"/>
            </a:lvl3pPr>
            <a:lvl4pPr marL="863105" indent="-177699">
              <a:defRPr/>
            </a:lvl4pPr>
            <a:lvl5pPr marL="1028110" indent="-165006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85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6"/>
            <a:ext cx="5378548" cy="2377940"/>
          </a:xfrm>
        </p:spPr>
        <p:txBody>
          <a:bodyPr wrap="square">
            <a:spAutoFit/>
          </a:bodyPr>
          <a:lstStyle>
            <a:lvl1pPr marL="281515" indent="-281515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4"/>
            </a:lvl1pPr>
            <a:lvl2pPr marL="520402" indent="-228469">
              <a:defRPr sz="2353"/>
            </a:lvl2pPr>
            <a:lvl3pPr marL="685407" indent="-165006">
              <a:tabLst/>
              <a:defRPr sz="1961"/>
            </a:lvl3pPr>
            <a:lvl4pPr marL="863105" indent="-177699">
              <a:defRPr/>
            </a:lvl4pPr>
            <a:lvl5pPr marL="1028110" indent="-165006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515" indent="-281515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4"/>
            </a:lvl1pPr>
            <a:lvl2pPr marL="520402" indent="-228469">
              <a:defRPr sz="2353"/>
            </a:lvl2pPr>
            <a:lvl3pPr marL="685407" indent="-165006">
              <a:tabLst/>
              <a:defRPr sz="1961"/>
            </a:lvl3pPr>
            <a:lvl4pPr marL="863105" indent="-177699">
              <a:defRPr/>
            </a:lvl4pPr>
            <a:lvl5pPr marL="1028110" indent="-165006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60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96"/>
          <p:cNvSpPr>
            <a:spLocks noGrp="1"/>
          </p:cNvSpPr>
          <p:nvPr>
            <p:ph type="title"/>
          </p:nvPr>
        </p:nvSpPr>
        <p:spPr>
          <a:xfrm>
            <a:off x="269240" y="289511"/>
            <a:ext cx="4487487" cy="4430271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" y="5394960"/>
            <a:ext cx="1463040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75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01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3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4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476129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2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872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084175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65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084175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042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084175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539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084175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945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4" y="1217195"/>
            <a:ext cx="5378548" cy="1973570"/>
          </a:xfrm>
        </p:spPr>
        <p:txBody>
          <a:bodyPr>
            <a:spAutoFit/>
          </a:bodyPr>
          <a:lstStyle>
            <a:lvl1pPr>
              <a:defRPr sz="6467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57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57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2089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77878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0956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9271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290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2" tIns="45702" rIns="45702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576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5"/>
            <a:ext cx="11653522" cy="1956973"/>
          </a:xfrm>
        </p:spPr>
        <p:txBody>
          <a:bodyPr/>
          <a:lstStyle>
            <a:lvl1pPr marL="0" indent="0">
              <a:buNone/>
              <a:defRPr sz="3232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53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75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05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2969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38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9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08" tIns="143366" rIns="179208" bIns="143366" numCol="1" anchor="t" anchorCtr="0" compatLnSpc="1">
            <a:prstTxWarp prst="textNoShape">
              <a:avLst/>
            </a:prstTxWarp>
            <a:spAutoFit/>
          </a:bodyPr>
          <a:lstStyle/>
          <a:p>
            <a:pPr defTabSz="913397" eaLnBrk="0" hangingPunct="0"/>
            <a:r>
              <a:rPr lang="en-US" sz="686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686" dirty="0" smtClea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2015 </a:t>
            </a:r>
            <a:r>
              <a:rPr lang="en-US" sz="686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6" y="3083652"/>
            <a:ext cx="3227129" cy="6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3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9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08" tIns="143366" rIns="179208" bIns="143366" numCol="1" anchor="t" anchorCtr="0" compatLnSpc="1">
            <a:prstTxWarp prst="textNoShape">
              <a:avLst/>
            </a:prstTxWarp>
            <a:spAutoFit/>
          </a:bodyPr>
          <a:lstStyle/>
          <a:p>
            <a:pPr defTabSz="913397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8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2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625" indent="-284625">
              <a:buClr>
                <a:schemeClr val="tx1"/>
              </a:buClr>
              <a:buSzPct val="90000"/>
              <a:buFont typeface="Arial" pitchFamily="34" charset="0"/>
              <a:buChar char="•"/>
              <a:defRPr sz="352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9920" indent="-275295">
              <a:buClr>
                <a:schemeClr val="tx1"/>
              </a:buClr>
              <a:buSzPct val="90000"/>
              <a:buFont typeface="Arial" pitchFamily="34" charset="0"/>
              <a:buChar char="•"/>
              <a:defRPr sz="313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545" indent="-28462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512" indent="-223968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478" indent="-223968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4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412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40932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0793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Red Ti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3730" cy="68580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28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133470" y="325979"/>
            <a:ext cx="6233021" cy="4148709"/>
          </a:xfrm>
          <a:prstGeom prst="rect">
            <a:avLst/>
          </a:prstGeom>
          <a:solidFill>
            <a:srgbClr val="F2C812">
              <a:alpha val="83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smtClean="0">
              <a:gradFill>
                <a:gsLst>
                  <a:gs pos="93162">
                    <a:srgbClr val="505050">
                      <a:lumMod val="50000"/>
                    </a:srgbClr>
                  </a:gs>
                  <a:gs pos="68000">
                    <a:srgbClr val="505050">
                      <a:lumMod val="50000"/>
                    </a:srgbClr>
                  </a:gs>
                </a:gsLst>
                <a:lin ang="5400000" scaled="0"/>
              </a:gra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3347" y="599489"/>
            <a:ext cx="6053269" cy="1292662"/>
          </a:xfrm>
          <a:prstGeom prst="rect">
            <a:avLst/>
          </a:prstGeom>
          <a:noFill/>
        </p:spPr>
        <p:txBody>
          <a:bodyPr wrap="square" lIns="228600" tIns="91440" rIns="228600" bIns="91440" rtlCol="0">
            <a:spAutoFit/>
          </a:bodyPr>
          <a:lstStyle/>
          <a:p>
            <a:pPr defTabSz="914099" fontAlgn="base">
              <a:lnSpc>
                <a:spcPct val="90000"/>
              </a:lnSpc>
              <a:spcAft>
                <a:spcPts val="1200"/>
              </a:spcAft>
            </a:pPr>
            <a:r>
              <a:rPr lang="en-US" sz="4000" dirty="0" smtClean="0">
                <a:gradFill>
                  <a:gsLst>
                    <a:gs pos="93162">
                      <a:srgbClr val="505050">
                        <a:lumMod val="50000"/>
                      </a:srgbClr>
                    </a:gs>
                    <a:gs pos="68000">
                      <a:srgbClr val="505050">
                        <a:lumMod val="50000"/>
                      </a:srgbClr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Bring your data to life with Microsoft </a:t>
            </a:r>
            <a:r>
              <a:rPr lang="en-US" sz="4000" dirty="0">
                <a:gradFill>
                  <a:gsLst>
                    <a:gs pos="93162">
                      <a:srgbClr val="505050">
                        <a:lumMod val="50000"/>
                      </a:srgbClr>
                    </a:gs>
                    <a:gs pos="68000">
                      <a:srgbClr val="505050">
                        <a:lumMod val="50000"/>
                      </a:srgbClr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 BI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64020" y="2908517"/>
            <a:ext cx="5199207" cy="994420"/>
          </a:xfrm>
          <a:prstGeom prst="rect">
            <a:avLst/>
          </a:prstGeom>
        </p:spPr>
        <p:txBody>
          <a:bodyPr lIns="182880" tIns="146304" rIns="182880" bIns="146304"/>
          <a:lstStyle>
            <a:lvl1pPr marL="0" indent="0" algn="l">
              <a:lnSpc>
                <a:spcPct val="90000"/>
              </a:lnSpc>
              <a:buNone/>
              <a:defRPr sz="2157">
                <a:solidFill>
                  <a:schemeClr val="tx1"/>
                </a:solidFill>
                <a:latin typeface="+mn-lt"/>
              </a:defRPr>
            </a:lvl1pPr>
            <a:lvl2pPr marL="448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6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44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92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40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89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3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85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</a:t>
            </a:r>
            <a:br>
              <a:rPr lang="en-US" dirty="0" smtClean="0"/>
            </a:br>
            <a:r>
              <a:rPr lang="en-US" dirty="0" smtClean="0"/>
              <a:t>Date</a:t>
            </a:r>
          </a:p>
        </p:txBody>
      </p:sp>
      <p:sp>
        <p:nvSpPr>
          <p:cNvPr id="14" name="Subtitle 2"/>
          <p:cNvSpPr txBox="1">
            <a:spLocks/>
          </p:cNvSpPr>
          <p:nvPr userDrawn="1"/>
        </p:nvSpPr>
        <p:spPr>
          <a:xfrm>
            <a:off x="464020" y="2045436"/>
            <a:ext cx="5199207" cy="709796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157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8193" marR="0" indent="0" algn="ct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96386" marR="0" indent="0" algn="ct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44579" marR="0" indent="0" algn="ct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92773" marR="0" indent="0" algn="ct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40966" indent="0" algn="ctr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89159" indent="0" algn="ctr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37352" indent="0" algn="ctr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585545" indent="0" algn="ctr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L200 Deck</a:t>
            </a:r>
          </a:p>
        </p:txBody>
      </p:sp>
    </p:spTree>
    <p:extLst>
      <p:ext uri="{BB962C8B-B14F-4D97-AF65-F5344CB8AC3E}">
        <p14:creationId xmlns:p14="http://schemas.microsoft.com/office/powerpoint/2010/main" val="206453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40932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27578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74537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3269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7841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0109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23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72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055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1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4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4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588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8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2" y="1189180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3968" indent="0">
              <a:buNone/>
              <a:defRPr/>
            </a:lvl3pPr>
            <a:lvl4pPr marL="447935" indent="0">
              <a:buNone/>
              <a:defRPr/>
            </a:lvl4pPr>
            <a:lvl5pPr marL="671903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4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7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smtClean="0">
                <a:solidFill>
                  <a:srgbClr val="505050"/>
                </a:solidFill>
              </a:rPr>
              <a:t>Microsoft Confidential</a:t>
            </a:r>
            <a:endParaRPr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>
                <a:solidFill>
                  <a:srgbClr val="505050"/>
                </a:solidFill>
              </a:rPr>
              <a:pPr/>
              <a:t>‹#›</a:t>
            </a:fld>
            <a:endParaRPr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60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2" y="1189180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3968" indent="0">
              <a:buNone/>
              <a:defRPr/>
            </a:lvl3pPr>
            <a:lvl4pPr marL="447935" indent="0">
              <a:buNone/>
              <a:defRPr/>
            </a:lvl4pPr>
            <a:lvl5pPr marL="671903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37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11653523" cy="2052030"/>
          </a:xfrm>
        </p:spPr>
        <p:txBody>
          <a:bodyPr>
            <a:spAutoFit/>
          </a:bodyPr>
          <a:lstStyle>
            <a:lvl1pPr>
              <a:defRPr sz="391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9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11653523" cy="2052030"/>
          </a:xfrm>
        </p:spPr>
        <p:txBody>
          <a:bodyPr>
            <a:spAutoFit/>
          </a:bodyPr>
          <a:lstStyle>
            <a:lvl1pPr>
              <a:defRPr sz="3918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46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079" indent="0">
              <a:buNone/>
              <a:tabLst/>
              <a:defRPr sz="1961"/>
            </a:lvl3pPr>
            <a:lvl4pPr marL="451046" indent="0">
              <a:buNone/>
              <a:defRPr/>
            </a:lvl4pPr>
            <a:lvl5pPr marL="671903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079" indent="0">
              <a:buNone/>
              <a:tabLst/>
              <a:defRPr sz="1961"/>
            </a:lvl3pPr>
            <a:lvl4pPr marL="451046" indent="0">
              <a:buNone/>
              <a:defRPr/>
            </a:lvl4pPr>
            <a:lvl5pPr marL="671903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1961"/>
            </a:lvl2pPr>
            <a:lvl3pPr marL="227079" indent="0">
              <a:buNone/>
              <a:tabLst/>
              <a:defRPr sz="1961"/>
            </a:lvl3pPr>
            <a:lvl4pPr marL="451046" indent="0">
              <a:buNone/>
              <a:defRPr/>
            </a:lvl4pPr>
            <a:lvl5pPr marL="671903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1961"/>
            </a:lvl2pPr>
            <a:lvl3pPr marL="227079" indent="0">
              <a:buNone/>
              <a:tabLst/>
              <a:defRPr sz="1961"/>
            </a:lvl3pPr>
            <a:lvl4pPr marL="451046" indent="0">
              <a:buNone/>
              <a:defRPr/>
            </a:lvl4pPr>
            <a:lvl5pPr marL="671903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08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6"/>
            <a:ext cx="5378548" cy="2377940"/>
          </a:xfrm>
        </p:spPr>
        <p:txBody>
          <a:bodyPr wrap="square">
            <a:spAutoFit/>
          </a:bodyPr>
          <a:lstStyle>
            <a:lvl1pPr marL="281515" indent="-281515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402" indent="-228469">
              <a:defRPr sz="2353"/>
            </a:lvl2pPr>
            <a:lvl3pPr marL="685407" indent="-165006">
              <a:tabLst/>
              <a:defRPr sz="1961"/>
            </a:lvl3pPr>
            <a:lvl4pPr marL="863105" indent="-177699">
              <a:defRPr/>
            </a:lvl4pPr>
            <a:lvl5pPr marL="1028110" indent="-165006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515" indent="-281515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402" indent="-228469">
              <a:defRPr sz="2353"/>
            </a:lvl2pPr>
            <a:lvl3pPr marL="685407" indent="-165006">
              <a:tabLst/>
              <a:defRPr sz="1961"/>
            </a:lvl3pPr>
            <a:lvl4pPr marL="863105" indent="-177699">
              <a:defRPr/>
            </a:lvl4pPr>
            <a:lvl5pPr marL="1028110" indent="-165006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2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6"/>
            <a:ext cx="5378548" cy="2377940"/>
          </a:xfrm>
        </p:spPr>
        <p:txBody>
          <a:bodyPr wrap="square">
            <a:spAutoFit/>
          </a:bodyPr>
          <a:lstStyle>
            <a:lvl1pPr marL="281515" indent="-281515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4"/>
            </a:lvl1pPr>
            <a:lvl2pPr marL="520402" indent="-228469">
              <a:defRPr sz="2353"/>
            </a:lvl2pPr>
            <a:lvl3pPr marL="685407" indent="-165006">
              <a:tabLst/>
              <a:defRPr sz="1961"/>
            </a:lvl3pPr>
            <a:lvl4pPr marL="863105" indent="-177699">
              <a:defRPr/>
            </a:lvl4pPr>
            <a:lvl5pPr marL="1028110" indent="-165006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515" indent="-281515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4"/>
            </a:lvl1pPr>
            <a:lvl2pPr marL="520402" indent="-228469">
              <a:defRPr sz="2353"/>
            </a:lvl2pPr>
            <a:lvl3pPr marL="685407" indent="-165006">
              <a:tabLst/>
              <a:defRPr sz="1961"/>
            </a:lvl3pPr>
            <a:lvl4pPr marL="863105" indent="-177699">
              <a:defRPr/>
            </a:lvl4pPr>
            <a:lvl5pPr marL="1028110" indent="-165006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31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76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084175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779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304" y="5853250"/>
            <a:ext cx="1956016" cy="71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2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9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89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83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08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7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27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14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13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98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77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40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0pt Title w/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066877"/>
            <a:ext cx="12192000" cy="72424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click icon to insert photo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69240" y="291075"/>
            <a:ext cx="10757100" cy="1108425"/>
          </a:xfrm>
          <a:prstGeom prst="rect">
            <a:avLst/>
          </a:prstGeom>
        </p:spPr>
        <p:txBody>
          <a:bodyPr lIns="146304" tIns="91440" rIns="146304" bIns="91440">
            <a:noAutofit/>
          </a:bodyPr>
          <a:lstStyle>
            <a:lvl1pPr marL="0" indent="0">
              <a:lnSpc>
                <a:spcPct val="90000"/>
              </a:lnSpc>
              <a:spcBef>
                <a:spcPts val="1173"/>
              </a:spcBef>
              <a:spcAft>
                <a:spcPts val="2355"/>
              </a:spcAft>
              <a:buFontTx/>
              <a:buNone/>
              <a:defRPr lang="en-US" sz="6863" b="0" i="0" kern="1200" spc="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90000"/>
              </a:lnSpc>
              <a:spcBef>
                <a:spcPts val="1173"/>
              </a:spcBef>
              <a:spcAft>
                <a:spcPts val="2355"/>
              </a:spcAft>
              <a:buClrTx/>
              <a:buSzPct val="90000"/>
              <a:buFontTx/>
              <a:buNone/>
              <a:tabLst/>
            </a:pPr>
            <a:r>
              <a:rPr lang="en-US" dirty="0" smtClean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08336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975386" y="289511"/>
            <a:ext cx="9108056" cy="150359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title style: second line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974849" y="1897702"/>
            <a:ext cx="9106244" cy="4632407"/>
          </a:xfrm>
        </p:spPr>
        <p:txBody>
          <a:bodyPr/>
          <a:lstStyle>
            <a:lvl1pPr marL="182845" indent="-182845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690" indent="-182845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535" indent="-182845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802" indent="-285695">
              <a:buFont typeface="Arial" panose="020B0604020202020204" pitchFamily="34" charset="0"/>
              <a:buChar char="•"/>
              <a:defRPr/>
            </a:lvl4pPr>
            <a:lvl5pPr marL="957856" indent="-285695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171118" y="589830"/>
            <a:ext cx="1300504" cy="6156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r"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Feature</a:t>
            </a:r>
          </a:p>
        </p:txBody>
      </p:sp>
    </p:spTree>
    <p:extLst>
      <p:ext uri="{BB962C8B-B14F-4D97-AF65-F5344CB8AC3E}">
        <p14:creationId xmlns:p14="http://schemas.microsoft.com/office/powerpoint/2010/main" val="37221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6"/>
            <a:ext cx="11653523" cy="5424059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3828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59792"/>
            <a:ext cx="11653521" cy="1075884"/>
          </a:xfrm>
        </p:spPr>
        <p:txBody>
          <a:bodyPr lIns="146304" tIns="91440" rIns="146304" bIns="91440"/>
          <a:lstStyle>
            <a:lvl1pPr>
              <a:lnSpc>
                <a:spcPts val="6176"/>
              </a:lnSpc>
              <a:defRPr sz="48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Lorem ipsum dolor sit.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365832"/>
            <a:ext cx="4358791" cy="4949771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  <a:latin typeface="+mj-lt"/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70109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2000">
                <a:latin typeface="+mj-lt"/>
              </a:defRPr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628199" y="1335676"/>
            <a:ext cx="7294563" cy="4949353"/>
          </a:xfrm>
          <a:ln w="1524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Screen shot or image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4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59792"/>
            <a:ext cx="11653521" cy="1075884"/>
          </a:xfrm>
        </p:spPr>
        <p:txBody>
          <a:bodyPr lIns="146304" tIns="91440" rIns="146304" bIns="91440"/>
          <a:lstStyle>
            <a:lvl1pPr>
              <a:lnSpc>
                <a:spcPts val="6176"/>
              </a:lnSpc>
              <a:defRPr sz="48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Lorem ipsum dolor sit.</a:t>
            </a:r>
            <a:endParaRPr lang="en-US" dirty="0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824549" y="1446341"/>
            <a:ext cx="7210697" cy="5040206"/>
          </a:xfrm>
          <a:solidFill>
            <a:schemeClr val="bg1"/>
          </a:solidFill>
          <a:ln w="152400">
            <a:solidFill>
              <a:schemeClr val="accent1"/>
            </a:solidFill>
          </a:ln>
        </p:spPr>
        <p:txBody>
          <a:bodyPr wrap="square">
            <a:normAutofit/>
          </a:bodyPr>
          <a:lstStyle>
            <a:lvl1pPr marL="0" indent="0" defTabSz="36576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None/>
              <a:defRPr sz="1600" baseline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65760" indent="0" defTabSz="36576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31520" indent="0" defTabSz="365760">
              <a:lnSpc>
                <a:spcPct val="100000"/>
              </a:lnSpc>
              <a:spcBef>
                <a:spcPts val="0"/>
              </a:spcBef>
              <a:buNone/>
              <a:tabLst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097280" indent="0" defTabSz="36576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3040" indent="0" defTabSz="365760">
              <a:lnSpc>
                <a:spcPct val="100000"/>
              </a:lnSpc>
              <a:spcBef>
                <a:spcPts val="0"/>
              </a:spcBef>
              <a:buNone/>
              <a:tabLst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edit code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335676"/>
            <a:ext cx="4358791" cy="5249851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7989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77878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3608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40932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5508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40932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8100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1513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0889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3978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2564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975386" y="289511"/>
            <a:ext cx="9108056" cy="150359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title style: second line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974849" y="1897702"/>
            <a:ext cx="4969616" cy="4632407"/>
          </a:xfrm>
        </p:spPr>
        <p:txBody>
          <a:bodyPr/>
          <a:lstStyle>
            <a:lvl1pPr marL="182845" indent="-182845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406400" indent="-182563">
              <a:buFont typeface="Segoe UI Light" panose="020B0502040204020203" pitchFamily="34" charset="0"/>
              <a:buChar char="−"/>
              <a:defRPr sz="3200">
                <a:latin typeface="+mj-lt"/>
              </a:defRPr>
            </a:lvl2pPr>
            <a:lvl3pPr marL="635000" indent="-182563">
              <a:buFont typeface="Courier New" panose="02070309020205020404" pitchFamily="49" charset="0"/>
              <a:buChar char="o"/>
              <a:defRPr sz="2800">
                <a:latin typeface="+mj-lt"/>
              </a:defRPr>
            </a:lvl3pPr>
            <a:lvl4pPr marL="733802" indent="-285695">
              <a:buFont typeface="Arial" panose="020B0604020202020204" pitchFamily="34" charset="0"/>
              <a:buChar char="•"/>
              <a:defRPr/>
            </a:lvl4pPr>
            <a:lvl5pPr marL="957856" indent="-285695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171118" y="589830"/>
            <a:ext cx="1300504" cy="6156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r"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Feature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8096277" y="2376546"/>
            <a:ext cx="3492285" cy="3893625"/>
          </a:xfrm>
          <a:ln w="1524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Screen shot or image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77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06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89511"/>
            <a:ext cx="11655840" cy="899665"/>
          </a:xfrm>
        </p:spPr>
        <p:txBody>
          <a:bodyPr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6"/>
            <a:ext cx="11653523" cy="5424059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6172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59792"/>
            <a:ext cx="11653521" cy="1075884"/>
          </a:xfrm>
        </p:spPr>
        <p:txBody>
          <a:bodyPr lIns="146304" tIns="91440" rIns="146304" bIns="91440"/>
          <a:lstStyle>
            <a:lvl1pPr>
              <a:lnSpc>
                <a:spcPts val="6176"/>
              </a:lnSpc>
              <a:defRPr sz="480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Lorem ipsum dolor sit.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365832"/>
            <a:ext cx="4358791" cy="4949771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  <a:latin typeface="+mj-lt"/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70109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2000">
                <a:latin typeface="+mj-lt"/>
              </a:defRPr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628199" y="1335676"/>
            <a:ext cx="7294563" cy="4949353"/>
          </a:xfrm>
          <a:ln w="1524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Screen shot or image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35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59792"/>
            <a:ext cx="11653521" cy="1075884"/>
          </a:xfrm>
        </p:spPr>
        <p:txBody>
          <a:bodyPr lIns="146304" tIns="91440" rIns="146304" bIns="91440"/>
          <a:lstStyle>
            <a:lvl1pPr>
              <a:lnSpc>
                <a:spcPts val="6176"/>
              </a:lnSpc>
              <a:defRPr sz="480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Lorem ipsum dolor sit.</a:t>
            </a:r>
            <a:endParaRPr lang="en-US" dirty="0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824549" y="1446341"/>
            <a:ext cx="7210697" cy="5040206"/>
          </a:xfrm>
          <a:solidFill>
            <a:schemeClr val="bg1"/>
          </a:solidFill>
          <a:ln w="152400">
            <a:solidFill>
              <a:schemeClr val="accent1"/>
            </a:solidFill>
          </a:ln>
        </p:spPr>
        <p:txBody>
          <a:bodyPr wrap="square">
            <a:normAutofit/>
          </a:bodyPr>
          <a:lstStyle>
            <a:lvl1pPr marL="0" indent="0" defTabSz="36576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None/>
              <a:defRPr sz="1600" baseline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65760" indent="0" defTabSz="36576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31520" indent="0" defTabSz="365760">
              <a:lnSpc>
                <a:spcPct val="100000"/>
              </a:lnSpc>
              <a:spcBef>
                <a:spcPts val="0"/>
              </a:spcBef>
              <a:buNone/>
              <a:tabLst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097280" indent="0" defTabSz="36576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3040" indent="0" defTabSz="365760">
              <a:lnSpc>
                <a:spcPct val="100000"/>
              </a:lnSpc>
              <a:spcBef>
                <a:spcPts val="0"/>
              </a:spcBef>
              <a:buNone/>
              <a:tabLst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edit code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335676"/>
            <a:ext cx="4358791" cy="5249851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9786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77878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6016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40932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9227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40932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9413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8312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6589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047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867817"/>
            <a:ext cx="11653523" cy="4662292"/>
          </a:xfrm>
        </p:spPr>
        <p:txBody>
          <a:bodyPr/>
          <a:lstStyle>
            <a:lvl1pPr marL="182845" indent="-182845">
              <a:buFont typeface="Arial" panose="020B0604020202020204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690" indent="-182845">
              <a:buFont typeface="Arial" panose="020B0604020202020204" pitchFamily="34" charset="0"/>
              <a:buChar char="•"/>
              <a:defRPr sz="1961">
                <a:latin typeface="+mj-lt"/>
              </a:defRPr>
            </a:lvl2pPr>
            <a:lvl3pPr marL="548535" indent="-182845">
              <a:buFont typeface="Arial" panose="020B0604020202020204" pitchFamily="34" charset="0"/>
              <a:buChar char="•"/>
              <a:defRPr sz="1765">
                <a:latin typeface="+mj-lt"/>
              </a:defRPr>
            </a:lvl3pPr>
            <a:lvl4pPr marL="733802" indent="-285695">
              <a:buFont typeface="Arial" panose="020B0604020202020204" pitchFamily="34" charset="0"/>
              <a:buChar char="•"/>
              <a:defRPr/>
            </a:lvl4pPr>
            <a:lvl5pPr marL="957856" indent="-285695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69241" y="1189176"/>
            <a:ext cx="362135" cy="6156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1220691"/>
            <a:ext cx="11653523" cy="615609"/>
          </a:xfrm>
        </p:spPr>
        <p:txBody>
          <a:bodyPr/>
          <a:lstStyle>
            <a:lvl1pPr marL="0" indent="0">
              <a:buNone/>
              <a:defRPr sz="3137"/>
            </a:lvl1pPr>
            <a:lvl2pPr>
              <a:defRPr sz="1765"/>
            </a:lvl2pPr>
            <a:lvl3pPr>
              <a:defRPr sz="1568"/>
            </a:lvl3pPr>
            <a:lvl4pPr>
              <a:defRPr sz="1372"/>
            </a:lvl4pPr>
            <a:lvl5pPr>
              <a:defRPr sz="1372"/>
            </a:lvl5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96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4664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96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240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03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3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98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41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71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3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5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76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7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6"/>
            <a:ext cx="11653523" cy="5424059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8943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59792"/>
            <a:ext cx="11653521" cy="1075884"/>
          </a:xfrm>
        </p:spPr>
        <p:txBody>
          <a:bodyPr lIns="146304" tIns="91440" rIns="146304" bIns="91440"/>
          <a:lstStyle>
            <a:lvl1pPr>
              <a:lnSpc>
                <a:spcPts val="6176"/>
              </a:lnSpc>
              <a:defRPr sz="48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Lorem ipsum dolor sit.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365832"/>
            <a:ext cx="4358791" cy="4949771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  <a:latin typeface="+mj-lt"/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70109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2000">
                <a:latin typeface="+mj-lt"/>
              </a:defRPr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628199" y="1335676"/>
            <a:ext cx="7294563" cy="4949353"/>
          </a:xfrm>
          <a:ln w="1524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Screen shot or image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88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59792"/>
            <a:ext cx="11653521" cy="1075884"/>
          </a:xfrm>
        </p:spPr>
        <p:txBody>
          <a:bodyPr lIns="146304" tIns="91440" rIns="146304" bIns="91440"/>
          <a:lstStyle>
            <a:lvl1pPr>
              <a:lnSpc>
                <a:spcPts val="6176"/>
              </a:lnSpc>
              <a:defRPr sz="48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Lorem ipsum dolor sit.</a:t>
            </a:r>
            <a:endParaRPr lang="en-US" dirty="0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824549" y="1446341"/>
            <a:ext cx="7210697" cy="5040206"/>
          </a:xfrm>
          <a:solidFill>
            <a:schemeClr val="bg1"/>
          </a:solidFill>
          <a:ln w="152400">
            <a:solidFill>
              <a:schemeClr val="accent1"/>
            </a:solidFill>
          </a:ln>
        </p:spPr>
        <p:txBody>
          <a:bodyPr wrap="square">
            <a:normAutofit/>
          </a:bodyPr>
          <a:lstStyle>
            <a:lvl1pPr marL="0" indent="0" defTabSz="36576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None/>
              <a:defRPr sz="1600" baseline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65760" indent="0" defTabSz="36576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31520" indent="0" defTabSz="365760">
              <a:lnSpc>
                <a:spcPct val="100000"/>
              </a:lnSpc>
              <a:spcBef>
                <a:spcPts val="0"/>
              </a:spcBef>
              <a:buNone/>
              <a:tabLst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097280" indent="0" defTabSz="36576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3040" indent="0" defTabSz="365760">
              <a:lnSpc>
                <a:spcPct val="100000"/>
              </a:lnSpc>
              <a:spcBef>
                <a:spcPts val="0"/>
              </a:spcBef>
              <a:buNone/>
              <a:tabLst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edit code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335676"/>
            <a:ext cx="4358791" cy="5249851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9557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77878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2698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40932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901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40932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3413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4131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1541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981FE-5D1F-41B2-B646-043BF0A5ACBC}" type="datetimeFigureOut">
              <a:rPr lang="en-US" smtClean="0"/>
              <a:t>6/10/2018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F8BCA-21CF-47CE-9FCA-13F27AE5E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0890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302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5575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83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72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5953AD0-7361-4755-9F16-790BE48104A3}" type="datetimeFigureOut">
              <a:rPr lang="en-US" smtClean="0">
                <a:solidFill>
                  <a:srgbClr val="505050"/>
                </a:solidFill>
              </a:rPr>
              <a:pPr/>
              <a:t>6/10/2018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3722D1-D77E-41ED-9FC0-BA6608D9DD8F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58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304" y="5853250"/>
            <a:ext cx="1956016" cy="71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95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98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88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2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1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118.xml"/><Relationship Id="rId18" Type="http://schemas.openxmlformats.org/officeDocument/2006/relationships/slideLayout" Target="../slideLayouts/slideLayout123.xml"/><Relationship Id="rId26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122.xml"/><Relationship Id="rId25" Type="http://schemas.openxmlformats.org/officeDocument/2006/relationships/slideLayout" Target="../slideLayouts/slideLayout130.xml"/><Relationship Id="rId2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21.xml"/><Relationship Id="rId20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2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20.xml"/><Relationship Id="rId23" Type="http://schemas.openxmlformats.org/officeDocument/2006/relationships/slideLayout" Target="../slideLayouts/slideLayout128.xml"/><Relationship Id="rId28" Type="http://schemas.openxmlformats.org/officeDocument/2006/relationships/image" Target="../media/image16.png"/><Relationship Id="rId10" Type="http://schemas.openxmlformats.org/officeDocument/2006/relationships/slideLayout" Target="../slideLayouts/slideLayout115.xml"/><Relationship Id="rId19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9.xml"/><Relationship Id="rId22" Type="http://schemas.openxmlformats.org/officeDocument/2006/relationships/slideLayout" Target="../slideLayouts/slideLayout127.xml"/><Relationship Id="rId27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9.xml"/><Relationship Id="rId13" Type="http://schemas.openxmlformats.org/officeDocument/2006/relationships/slideLayout" Target="../slideLayouts/slideLayout144.xml"/><Relationship Id="rId18" Type="http://schemas.openxmlformats.org/officeDocument/2006/relationships/slideLayout" Target="../slideLayouts/slideLayout149.xml"/><Relationship Id="rId26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34.xml"/><Relationship Id="rId21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38.xml"/><Relationship Id="rId12" Type="http://schemas.openxmlformats.org/officeDocument/2006/relationships/slideLayout" Target="../slideLayouts/slideLayout143.xml"/><Relationship Id="rId17" Type="http://schemas.openxmlformats.org/officeDocument/2006/relationships/slideLayout" Target="../slideLayouts/slideLayout148.xml"/><Relationship Id="rId25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33.xml"/><Relationship Id="rId16" Type="http://schemas.openxmlformats.org/officeDocument/2006/relationships/slideLayout" Target="../slideLayouts/slideLayout147.xml"/><Relationship Id="rId20" Type="http://schemas.openxmlformats.org/officeDocument/2006/relationships/slideLayout" Target="../slideLayouts/slideLayout151.xml"/><Relationship Id="rId1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42.xml"/><Relationship Id="rId24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36.xml"/><Relationship Id="rId15" Type="http://schemas.openxmlformats.org/officeDocument/2006/relationships/slideLayout" Target="../slideLayouts/slideLayout146.xml"/><Relationship Id="rId23" Type="http://schemas.openxmlformats.org/officeDocument/2006/relationships/slideLayout" Target="../slideLayouts/slideLayout154.xml"/><Relationship Id="rId28" Type="http://schemas.openxmlformats.org/officeDocument/2006/relationships/image" Target="../media/image16.png"/><Relationship Id="rId10" Type="http://schemas.openxmlformats.org/officeDocument/2006/relationships/slideLayout" Target="../slideLayouts/slideLayout141.xml"/><Relationship Id="rId19" Type="http://schemas.openxmlformats.org/officeDocument/2006/relationships/slideLayout" Target="../slideLayouts/slideLayout150.xml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Relationship Id="rId14" Type="http://schemas.openxmlformats.org/officeDocument/2006/relationships/slideLayout" Target="../slideLayouts/slideLayout145.xml"/><Relationship Id="rId22" Type="http://schemas.openxmlformats.org/officeDocument/2006/relationships/slideLayout" Target="../slideLayouts/slideLayout153.xml"/><Relationship Id="rId27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5.xml"/><Relationship Id="rId13" Type="http://schemas.openxmlformats.org/officeDocument/2006/relationships/slideLayout" Target="../slideLayouts/slideLayout170.xml"/><Relationship Id="rId18" Type="http://schemas.openxmlformats.org/officeDocument/2006/relationships/slideLayout" Target="../slideLayouts/slideLayout175.xml"/><Relationship Id="rId26" Type="http://schemas.openxmlformats.org/officeDocument/2006/relationships/slideLayout" Target="../slideLayouts/slideLayout183.xml"/><Relationship Id="rId3" Type="http://schemas.openxmlformats.org/officeDocument/2006/relationships/slideLayout" Target="../slideLayouts/slideLayout160.xml"/><Relationship Id="rId21" Type="http://schemas.openxmlformats.org/officeDocument/2006/relationships/slideLayout" Target="../slideLayouts/slideLayout178.xml"/><Relationship Id="rId7" Type="http://schemas.openxmlformats.org/officeDocument/2006/relationships/slideLayout" Target="../slideLayouts/slideLayout164.xml"/><Relationship Id="rId12" Type="http://schemas.openxmlformats.org/officeDocument/2006/relationships/slideLayout" Target="../slideLayouts/slideLayout169.xml"/><Relationship Id="rId17" Type="http://schemas.openxmlformats.org/officeDocument/2006/relationships/slideLayout" Target="../slideLayouts/slideLayout174.xml"/><Relationship Id="rId25" Type="http://schemas.openxmlformats.org/officeDocument/2006/relationships/slideLayout" Target="../slideLayouts/slideLayout182.xml"/><Relationship Id="rId2" Type="http://schemas.openxmlformats.org/officeDocument/2006/relationships/slideLayout" Target="../slideLayouts/slideLayout159.xml"/><Relationship Id="rId16" Type="http://schemas.openxmlformats.org/officeDocument/2006/relationships/slideLayout" Target="../slideLayouts/slideLayout173.xml"/><Relationship Id="rId20" Type="http://schemas.openxmlformats.org/officeDocument/2006/relationships/slideLayout" Target="../slideLayouts/slideLayout177.xml"/><Relationship Id="rId29" Type="http://schemas.openxmlformats.org/officeDocument/2006/relationships/theme" Target="../theme/theme12.xml"/><Relationship Id="rId1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63.xml"/><Relationship Id="rId11" Type="http://schemas.openxmlformats.org/officeDocument/2006/relationships/slideLayout" Target="../slideLayouts/slideLayout168.xml"/><Relationship Id="rId2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62.xml"/><Relationship Id="rId15" Type="http://schemas.openxmlformats.org/officeDocument/2006/relationships/slideLayout" Target="../slideLayouts/slideLayout172.xml"/><Relationship Id="rId23" Type="http://schemas.openxmlformats.org/officeDocument/2006/relationships/slideLayout" Target="../slideLayouts/slideLayout180.xml"/><Relationship Id="rId28" Type="http://schemas.openxmlformats.org/officeDocument/2006/relationships/slideLayout" Target="../slideLayouts/slideLayout185.xml"/><Relationship Id="rId10" Type="http://schemas.openxmlformats.org/officeDocument/2006/relationships/slideLayout" Target="../slideLayouts/slideLayout167.xml"/><Relationship Id="rId19" Type="http://schemas.openxmlformats.org/officeDocument/2006/relationships/slideLayout" Target="../slideLayouts/slideLayout176.xml"/><Relationship Id="rId4" Type="http://schemas.openxmlformats.org/officeDocument/2006/relationships/slideLayout" Target="../slideLayouts/slideLayout161.xml"/><Relationship Id="rId9" Type="http://schemas.openxmlformats.org/officeDocument/2006/relationships/slideLayout" Target="../slideLayouts/slideLayout166.xml"/><Relationship Id="rId14" Type="http://schemas.openxmlformats.org/officeDocument/2006/relationships/slideLayout" Target="../slideLayouts/slideLayout171.xml"/><Relationship Id="rId22" Type="http://schemas.openxmlformats.org/officeDocument/2006/relationships/slideLayout" Target="../slideLayouts/slideLayout179.xml"/><Relationship Id="rId27" Type="http://schemas.openxmlformats.org/officeDocument/2006/relationships/slideLayout" Target="../slideLayouts/slideLayout184.xml"/><Relationship Id="rId30" Type="http://schemas.openxmlformats.org/officeDocument/2006/relationships/image" Target="../media/image16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3.png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4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93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1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5" name="think-cell Slide" r:id="rId13" imgW="270" imgH="270" progId="TCLayout.ActiveDocument.1">
                  <p:embed/>
                </p:oleObj>
              </mc:Choice>
              <mc:Fallback>
                <p:oleObj name="think-cell Slide" r:id="rId1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48212" y="6561764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smtClean="0">
                <a:solidFill>
                  <a:srgbClr val="505050"/>
                </a:solidFill>
              </a:rPr>
              <a:t>Microsoft Confidential</a:t>
            </a:r>
            <a:endParaRPr>
              <a:solidFill>
                <a:srgbClr val="505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66" y="6561764"/>
            <a:ext cx="555596" cy="134483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>
              <a:defRPr lang="en-US" sz="882" b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914367"/>
            <a:fld id="{27258FFF-F925-446B-8502-81C933981705}" type="slidenum">
              <a:rPr lang="en-US" smtClean="0">
                <a:solidFill>
                  <a:srgbClr val="505050"/>
                </a:solidFill>
              </a:rPr>
              <a:pPr defTabSz="914367"/>
              <a:t>‹#›</a:t>
            </a:fld>
            <a:endParaRPr lang="en-US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337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4102" r:id="rId2"/>
    <p:sldLayoutId id="2147483675" r:id="rId3"/>
    <p:sldLayoutId id="2147483680" r:id="rId4"/>
    <p:sldLayoutId id="2147483682" r:id="rId5"/>
    <p:sldLayoutId id="2147483686" r:id="rId6"/>
    <p:sldLayoutId id="2147483683" r:id="rId7"/>
    <p:sldLayoutId id="2147483684" r:id="rId8"/>
    <p:sldLayoutId id="2147484103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00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solidFill>
            <a:schemeClr val="tx2"/>
          </a:soli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solidFill>
            <a:schemeClr val="tx2"/>
          </a:soli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solidFill>
            <a:schemeClr val="tx2"/>
          </a:soli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chemeClr val="tx2"/>
          </a:soli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chemeClr val="tx2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208748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44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7" r:id="rId1"/>
    <p:sldLayoutId id="2147484018" r:id="rId2"/>
    <p:sldLayoutId id="2147484019" r:id="rId3"/>
    <p:sldLayoutId id="2147484020" r:id="rId4"/>
    <p:sldLayoutId id="2147484021" r:id="rId5"/>
    <p:sldLayoutId id="2147484022" r:id="rId6"/>
    <p:sldLayoutId id="2147484023" r:id="rId7"/>
    <p:sldLayoutId id="2147484024" r:id="rId8"/>
    <p:sldLayoutId id="2147484025" r:id="rId9"/>
    <p:sldLayoutId id="2147484026" r:id="rId10"/>
    <p:sldLayoutId id="2147484027" r:id="rId11"/>
    <p:sldLayoutId id="2147484028" r:id="rId12"/>
    <p:sldLayoutId id="2147484029" r:id="rId13"/>
    <p:sldLayoutId id="2147484030" r:id="rId14"/>
    <p:sldLayoutId id="2147484031" r:id="rId15"/>
    <p:sldLayoutId id="2147484032" r:id="rId16"/>
    <p:sldLayoutId id="2147484033" r:id="rId17"/>
    <p:sldLayoutId id="2147484034" r:id="rId18"/>
    <p:sldLayoutId id="2147484035" r:id="rId19"/>
    <p:sldLayoutId id="2147484036" r:id="rId20"/>
    <p:sldLayoutId id="2147484037" r:id="rId21"/>
    <p:sldLayoutId id="2147484038" r:id="rId22"/>
    <p:sldLayoutId id="2147484039" r:id="rId23"/>
    <p:sldLayoutId id="2147484040" r:id="rId24"/>
    <p:sldLayoutId id="2147484042" r:id="rId25"/>
    <p:sldLayoutId id="2147484043" r:id="rId2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208748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4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5" r:id="rId1"/>
    <p:sldLayoutId id="2147484046" r:id="rId2"/>
    <p:sldLayoutId id="2147484047" r:id="rId3"/>
    <p:sldLayoutId id="2147484048" r:id="rId4"/>
    <p:sldLayoutId id="2147484049" r:id="rId5"/>
    <p:sldLayoutId id="2147484050" r:id="rId6"/>
    <p:sldLayoutId id="2147484051" r:id="rId7"/>
    <p:sldLayoutId id="2147484052" r:id="rId8"/>
    <p:sldLayoutId id="2147484053" r:id="rId9"/>
    <p:sldLayoutId id="2147484054" r:id="rId10"/>
    <p:sldLayoutId id="2147484055" r:id="rId11"/>
    <p:sldLayoutId id="2147484056" r:id="rId12"/>
    <p:sldLayoutId id="2147484057" r:id="rId13"/>
    <p:sldLayoutId id="2147484058" r:id="rId14"/>
    <p:sldLayoutId id="2147484059" r:id="rId15"/>
    <p:sldLayoutId id="2147484060" r:id="rId16"/>
    <p:sldLayoutId id="2147484061" r:id="rId17"/>
    <p:sldLayoutId id="2147484062" r:id="rId18"/>
    <p:sldLayoutId id="2147484063" r:id="rId19"/>
    <p:sldLayoutId id="2147484064" r:id="rId20"/>
    <p:sldLayoutId id="2147484065" r:id="rId21"/>
    <p:sldLayoutId id="2147484066" r:id="rId22"/>
    <p:sldLayoutId id="2147484067" r:id="rId23"/>
    <p:sldLayoutId id="2147484068" r:id="rId24"/>
    <p:sldLayoutId id="2147484070" r:id="rId25"/>
    <p:sldLayoutId id="2147484071" r:id="rId2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4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4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208748" y="2991036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10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4" r:id="rId1"/>
    <p:sldLayoutId id="2147484075" r:id="rId2"/>
    <p:sldLayoutId id="2147484076" r:id="rId3"/>
    <p:sldLayoutId id="2147484077" r:id="rId4"/>
    <p:sldLayoutId id="2147484078" r:id="rId5"/>
    <p:sldLayoutId id="2147484079" r:id="rId6"/>
    <p:sldLayoutId id="2147484080" r:id="rId7"/>
    <p:sldLayoutId id="2147484081" r:id="rId8"/>
    <p:sldLayoutId id="2147484082" r:id="rId9"/>
    <p:sldLayoutId id="2147484083" r:id="rId10"/>
    <p:sldLayoutId id="2147484084" r:id="rId11"/>
    <p:sldLayoutId id="2147484085" r:id="rId12"/>
    <p:sldLayoutId id="2147484086" r:id="rId13"/>
    <p:sldLayoutId id="2147484087" r:id="rId14"/>
    <p:sldLayoutId id="2147484088" r:id="rId15"/>
    <p:sldLayoutId id="2147484089" r:id="rId16"/>
    <p:sldLayoutId id="2147484090" r:id="rId17"/>
    <p:sldLayoutId id="2147484091" r:id="rId18"/>
    <p:sldLayoutId id="2147484092" r:id="rId19"/>
    <p:sldLayoutId id="2147484093" r:id="rId20"/>
    <p:sldLayoutId id="2147484094" r:id="rId21"/>
    <p:sldLayoutId id="2147484095" r:id="rId22"/>
    <p:sldLayoutId id="2147484096" r:id="rId23"/>
    <p:sldLayoutId id="2147484097" r:id="rId24"/>
    <p:sldLayoutId id="2147484098" r:id="rId25"/>
    <p:sldLayoutId id="2147484099" r:id="rId26"/>
    <p:sldLayoutId id="2147484100" r:id="rId27"/>
    <p:sldLayoutId id="2147484101" r:id="rId2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3841" rtl="0" eaLnBrk="1" latinLnBrk="0" hangingPunct="1">
        <a:lnSpc>
          <a:spcPct val="90000"/>
        </a:lnSpc>
        <a:spcBef>
          <a:spcPct val="0"/>
        </a:spcBef>
        <a:buNone/>
        <a:defRPr lang="en-US" sz="4702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5951" marR="0" indent="-335951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361" marR="0" indent="-23640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3885" marR="0" indent="-22396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7853" marR="0" indent="-22396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1821" marR="0" indent="-22396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061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69982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6902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3823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6919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3841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0760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7681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4601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1522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8440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5363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91">
          <p15:clr>
            <a:srgbClr val="5ACBF0"/>
          </p15:clr>
        </p15:guide>
        <p15:guide id="2" pos="176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94">
          <p15:clr>
            <a:srgbClr val="C35EA4"/>
          </p15:clr>
        </p15:guide>
        <p15:guide id="17" pos="7565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8">
          <p15:clr>
            <a:srgbClr val="C35EA4"/>
          </p15:clr>
        </p15:guide>
        <p15:guide id="26" orient="horz" pos="4123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5322458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84967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  <p:sldLayoutId id="2147483843" r:id="rId14"/>
    <p:sldLayoutId id="2147483844" r:id="rId15"/>
    <p:sldLayoutId id="2147483845" r:id="rId16"/>
    <p:sldLayoutId id="2147483848" r:id="rId17"/>
    <p:sldLayoutId id="2147483856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82880" marR="0" indent="-18288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3200" kern="1200" spc="0" baseline="0">
          <a:solidFill>
            <a:schemeClr val="accent1"/>
          </a:solidFill>
          <a:latin typeface="+mj-lt"/>
          <a:ea typeface="+mn-ea"/>
          <a:cs typeface="+mn-cs"/>
        </a:defRPr>
      </a:lvl1pPr>
      <a:lvl2pPr marL="365760" marR="0" indent="-18288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2pPr>
      <a:lvl3pPr marL="548640" marR="0" indent="-18288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4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4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6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074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3841" rtl="0" eaLnBrk="1" latinLnBrk="0" hangingPunct="1">
        <a:lnSpc>
          <a:spcPct val="90000"/>
        </a:lnSpc>
        <a:spcBef>
          <a:spcPct val="0"/>
        </a:spcBef>
        <a:buNone/>
        <a:defRPr lang="en-US" sz="4702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5951" marR="0" indent="-335951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361" marR="0" indent="-23640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3885" marR="0" indent="-22396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7853" marR="0" indent="-22396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1821" marR="0" indent="-22396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061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69982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6902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3823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6919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3841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0760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7681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4601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1522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8440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5363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91">
          <p15:clr>
            <a:srgbClr val="5ACBF0"/>
          </p15:clr>
        </p15:guide>
        <p15:guide id="2" pos="176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94">
          <p15:clr>
            <a:srgbClr val="C35EA4"/>
          </p15:clr>
        </p15:guide>
        <p15:guide id="17" pos="7565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8">
          <p15:clr>
            <a:srgbClr val="C35EA4"/>
          </p15:clr>
        </p15:guide>
        <p15:guide id="26" orient="horz" pos="4123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03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91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5322458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72603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  <p:sldLayoutId id="2147483916" r:id="rId2"/>
    <p:sldLayoutId id="2147483917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82880" marR="0" indent="-18288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3200" kern="1200" spc="0" baseline="0">
          <a:solidFill>
            <a:schemeClr val="accent1"/>
          </a:solidFill>
          <a:latin typeface="+mj-lt"/>
          <a:ea typeface="+mn-ea"/>
          <a:cs typeface="+mn-cs"/>
        </a:defRPr>
      </a:lvl1pPr>
      <a:lvl2pPr marL="365760" marR="0" indent="-18288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2pPr>
      <a:lvl3pPr marL="548640" marR="0" indent="-18288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5322458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79091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41" r:id="rId2"/>
    <p:sldLayoutId id="2147483942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  <p:sldLayoutId id="214748396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82880" marR="0" indent="-18288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3200" kern="1200" spc="0" baseline="0">
          <a:solidFill>
            <a:schemeClr val="accent1"/>
          </a:solidFill>
          <a:latin typeface="+mj-lt"/>
          <a:ea typeface="+mn-ea"/>
          <a:cs typeface="+mn-cs"/>
        </a:defRPr>
      </a:lvl1pPr>
      <a:lvl2pPr marL="365760" marR="0" indent="-18288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2pPr>
      <a:lvl3pPr marL="548640" marR="0" indent="-18288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625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0" r:id="rId1"/>
    <p:sldLayoutId id="2147483971" r:id="rId2"/>
    <p:sldLayoutId id="2147483972" r:id="rId3"/>
    <p:sldLayoutId id="2147483973" r:id="rId4"/>
    <p:sldLayoutId id="2147483974" r:id="rId5"/>
    <p:sldLayoutId id="2147483975" r:id="rId6"/>
    <p:sldLayoutId id="2147483976" r:id="rId7"/>
    <p:sldLayoutId id="2147483977" r:id="rId8"/>
    <p:sldLayoutId id="2147483978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8" marR="0" indent="-33611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46" marR="0" indent="-23652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75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54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32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307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6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2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0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9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5322458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28137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82" r:id="rId2"/>
    <p:sldLayoutId id="2147483983" r:id="rId3"/>
    <p:sldLayoutId id="2147483984" r:id="rId4"/>
    <p:sldLayoutId id="2147483985" r:id="rId5"/>
    <p:sldLayoutId id="2147483986" r:id="rId6"/>
    <p:sldLayoutId id="2147483987" r:id="rId7"/>
    <p:sldLayoutId id="2147483988" r:id="rId8"/>
    <p:sldLayoutId id="2147483989" r:id="rId9"/>
    <p:sldLayoutId id="2147483990" r:id="rId10"/>
    <p:sldLayoutId id="2147483991" r:id="rId11"/>
    <p:sldLayoutId id="2147483992" r:id="rId12"/>
    <p:sldLayoutId id="2147483993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82880" marR="0" indent="-18288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3200" kern="1200" spc="0" baseline="0">
          <a:solidFill>
            <a:schemeClr val="accent1"/>
          </a:solidFill>
          <a:latin typeface="+mj-lt"/>
          <a:ea typeface="+mn-ea"/>
          <a:cs typeface="+mn-cs"/>
        </a:defRPr>
      </a:lvl1pPr>
      <a:lvl2pPr marL="365760" marR="0" indent="-18288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2pPr>
      <a:lvl3pPr marL="548640" marR="0" indent="-18288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67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9" r:id="rId1"/>
    <p:sldLayoutId id="2147484000" r:id="rId2"/>
    <p:sldLayoutId id="2147484001" r:id="rId3"/>
    <p:sldLayoutId id="2147484002" r:id="rId4"/>
    <p:sldLayoutId id="2147484003" r:id="rId5"/>
    <p:sldLayoutId id="2147484004" r:id="rId6"/>
    <p:sldLayoutId id="2147484005" r:id="rId7"/>
    <p:sldLayoutId id="2147484006" r:id="rId8"/>
    <p:sldLayoutId id="2147484007" r:id="rId9"/>
    <p:sldLayoutId id="2147484008" r:id="rId10"/>
    <p:sldLayoutId id="2147484010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bi.microsoft.com/en-us/desktop/?WT.mc_id=Blog_Desktop_Update" TargetMode="External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onedrive.live.com/?id=7B84B0F2C239489A!2078&amp;cid=7B84B0F2C239489A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jpg"/><Relationship Id="rId3" Type="http://schemas.openxmlformats.org/officeDocument/2006/relationships/hyperlink" Target="http://bit.ly/1ktON16" TargetMode="External"/><Relationship Id="rId7" Type="http://schemas.openxmlformats.org/officeDocument/2006/relationships/hyperlink" Target="https://powerbi.microsoft.com/" TargetMode="External"/><Relationship Id="rId2" Type="http://schemas.openxmlformats.org/officeDocument/2006/relationships/hyperlink" Target="http://tinyurl.com/hj5hdg6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bit.ly/1a9Q0gv" TargetMode="External"/><Relationship Id="rId11" Type="http://schemas.openxmlformats.org/officeDocument/2006/relationships/image" Target="../media/image164.png"/><Relationship Id="rId5" Type="http://schemas.openxmlformats.org/officeDocument/2006/relationships/hyperlink" Target="http://bit.ly/1vwbTLG" TargetMode="External"/><Relationship Id="rId10" Type="http://schemas.openxmlformats.org/officeDocument/2006/relationships/image" Target="../media/image163.jpg"/><Relationship Id="rId4" Type="http://schemas.openxmlformats.org/officeDocument/2006/relationships/hyperlink" Target="http://bit.ly/1FF88KA" TargetMode="External"/><Relationship Id="rId9" Type="http://schemas.openxmlformats.org/officeDocument/2006/relationships/image" Target="../media/image162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1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14287"/>
            <a:ext cx="12144375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1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10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063" y="6086120"/>
            <a:ext cx="1316850" cy="451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825" y="128588"/>
            <a:ext cx="10644187" cy="627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Let’s Create PowerBI from Scratch to Dashboard.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628" y="1049428"/>
            <a:ext cx="9922538" cy="501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4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11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063" y="6086120"/>
            <a:ext cx="1316850" cy="451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825" y="128588"/>
            <a:ext cx="10644187" cy="627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Let’s Create PowerBI from Scratch to Dashboard.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031966"/>
            <a:ext cx="11465562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For example if we want to aggregate any data in powerbi dashboard instantly.</a:t>
            </a:r>
            <a:endParaRPr lang="en-GB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199" y="1659830"/>
            <a:ext cx="113407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rgbClr val="000000"/>
                </a:solidFill>
                <a:latin typeface="segoe-ui_normal"/>
              </a:rPr>
              <a:t>We can aggregate </a:t>
            </a:r>
            <a:r>
              <a:rPr lang="en-GB" dirty="0">
                <a:solidFill>
                  <a:srgbClr val="000000"/>
                </a:solidFill>
                <a:latin typeface="segoe-ui_normal"/>
              </a:rPr>
              <a:t>a non-numeric field. For example, if </a:t>
            </a:r>
            <a:r>
              <a:rPr lang="en-GB" dirty="0" smtClean="0">
                <a:solidFill>
                  <a:srgbClr val="000000"/>
                </a:solidFill>
                <a:latin typeface="segoe-ui_normal"/>
              </a:rPr>
              <a:t>we </a:t>
            </a:r>
            <a:r>
              <a:rPr lang="en-GB" dirty="0">
                <a:solidFill>
                  <a:srgbClr val="000000"/>
                </a:solidFill>
                <a:latin typeface="segoe-ui_normal"/>
              </a:rPr>
              <a:t>have a product name field, you can add it as a value and then set it to </a:t>
            </a:r>
            <a:r>
              <a:rPr lang="en-GB" b="1" dirty="0">
                <a:solidFill>
                  <a:srgbClr val="000000"/>
                </a:solidFill>
                <a:latin typeface="segoe-ui_bold"/>
              </a:rPr>
              <a:t>Count</a:t>
            </a:r>
            <a:r>
              <a:rPr lang="en-GB" dirty="0">
                <a:solidFill>
                  <a:srgbClr val="000000"/>
                </a:solidFill>
                <a:latin typeface="segoe-ui_normal"/>
              </a:rPr>
              <a:t>, </a:t>
            </a:r>
            <a:r>
              <a:rPr lang="en-GB" b="1" dirty="0">
                <a:solidFill>
                  <a:srgbClr val="000000"/>
                </a:solidFill>
                <a:latin typeface="segoe-ui_bold"/>
              </a:rPr>
              <a:t>Distinct count</a:t>
            </a:r>
            <a:r>
              <a:rPr lang="en-GB" dirty="0">
                <a:solidFill>
                  <a:srgbClr val="000000"/>
                </a:solidFill>
                <a:latin typeface="segoe-ui_normal"/>
              </a:rPr>
              <a:t>, </a:t>
            </a:r>
            <a:r>
              <a:rPr lang="en-GB" b="1" dirty="0">
                <a:solidFill>
                  <a:srgbClr val="000000"/>
                </a:solidFill>
                <a:latin typeface="segoe-ui_bold"/>
              </a:rPr>
              <a:t>First</a:t>
            </a:r>
            <a:r>
              <a:rPr lang="en-GB" dirty="0">
                <a:solidFill>
                  <a:srgbClr val="000000"/>
                </a:solidFill>
                <a:latin typeface="segoe-ui_normal"/>
              </a:rPr>
              <a:t>, or </a:t>
            </a:r>
            <a:r>
              <a:rPr lang="en-GB" b="1" dirty="0">
                <a:solidFill>
                  <a:srgbClr val="000000"/>
                </a:solidFill>
                <a:latin typeface="segoe-ui_bold"/>
              </a:rPr>
              <a:t>Last</a:t>
            </a:r>
            <a:r>
              <a:rPr lang="en-GB" dirty="0">
                <a:solidFill>
                  <a:srgbClr val="000000"/>
                </a:solidFill>
                <a:latin typeface="segoe-ui_normal"/>
              </a:rPr>
              <a:t>.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13" y="2708093"/>
            <a:ext cx="5413494" cy="269992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73812" y="5428676"/>
            <a:ext cx="113489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rgbClr val="000000"/>
                </a:solidFill>
                <a:latin typeface="segoe-ui_normal"/>
              </a:rPr>
              <a:t>It is typically used </a:t>
            </a:r>
            <a:r>
              <a:rPr lang="en-GB" dirty="0">
                <a:solidFill>
                  <a:srgbClr val="000000"/>
                </a:solidFill>
                <a:latin typeface="segoe-ui_normal"/>
              </a:rPr>
              <a:t>for numeric fields. Power BI recognizes that this is a text field, sets the aggregate to </a:t>
            </a:r>
            <a:r>
              <a:rPr lang="en-GB" b="1" dirty="0">
                <a:solidFill>
                  <a:srgbClr val="000000"/>
                </a:solidFill>
                <a:latin typeface="segoe-ui_bold"/>
              </a:rPr>
              <a:t>Do not summarize</a:t>
            </a:r>
            <a:r>
              <a:rPr lang="en-GB" dirty="0">
                <a:solidFill>
                  <a:srgbClr val="000000"/>
                </a:solidFill>
                <a:latin typeface="segoe-ui_normal"/>
              </a:rPr>
              <a:t>, and presents us with a single-column table</a:t>
            </a:r>
            <a:r>
              <a:rPr lang="en-GB" dirty="0" smtClean="0">
                <a:solidFill>
                  <a:srgbClr val="000000"/>
                </a:solidFill>
                <a:latin typeface="segoe-ui_normal"/>
              </a:rPr>
              <a:t>.</a:t>
            </a:r>
          </a:p>
          <a:p>
            <a:endParaRPr lang="da-DK" dirty="0">
              <a:solidFill>
                <a:srgbClr val="000000"/>
              </a:solidFill>
              <a:latin typeface="segoe-ui_normal"/>
            </a:endParaRPr>
          </a:p>
          <a:p>
            <a:r>
              <a:rPr lang="en-GB" dirty="0"/>
              <a:t>presents us with a single-column table.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75566" y="3422469"/>
            <a:ext cx="3722914" cy="6278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VALUES WELL</a:t>
            </a:r>
            <a:endParaRPr lang="en-GB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310743" y="3540034"/>
            <a:ext cx="2664823" cy="653143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012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12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063" y="6086120"/>
            <a:ext cx="1316850" cy="451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825" y="128588"/>
            <a:ext cx="10644187" cy="627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Let’s Create PowerBI from Scratch to Dashboard.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1060158"/>
            <a:ext cx="116179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rgbClr val="000000"/>
                </a:solidFill>
                <a:latin typeface="segoe-ui_normal"/>
              </a:rPr>
              <a:t>Now, if </a:t>
            </a:r>
            <a:r>
              <a:rPr lang="en-GB" dirty="0">
                <a:solidFill>
                  <a:srgbClr val="000000"/>
                </a:solidFill>
                <a:latin typeface="segoe-ui_normal"/>
              </a:rPr>
              <a:t>we change the aggregation from the default </a:t>
            </a:r>
            <a:r>
              <a:rPr lang="en-GB" b="1" dirty="0">
                <a:solidFill>
                  <a:srgbClr val="000000"/>
                </a:solidFill>
                <a:latin typeface="segoe-ui_bold"/>
              </a:rPr>
              <a:t>Do not summarize</a:t>
            </a:r>
            <a:r>
              <a:rPr lang="en-GB" dirty="0">
                <a:solidFill>
                  <a:srgbClr val="000000"/>
                </a:solidFill>
                <a:latin typeface="segoe-ui_normal"/>
              </a:rPr>
              <a:t> to </a:t>
            </a:r>
            <a:r>
              <a:rPr lang="en-GB" b="1" dirty="0">
                <a:solidFill>
                  <a:srgbClr val="000000"/>
                </a:solidFill>
                <a:latin typeface="segoe-ui_bold"/>
              </a:rPr>
              <a:t>Count (Distinct)</a:t>
            </a:r>
            <a:r>
              <a:rPr lang="en-GB" dirty="0">
                <a:solidFill>
                  <a:srgbClr val="000000"/>
                </a:solidFill>
                <a:latin typeface="segoe-ui_normal"/>
              </a:rPr>
              <a:t>, Power BI counts the number of different products. In this case, there are 4.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31" y="1832788"/>
            <a:ext cx="4847005" cy="172031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3248" y="3679397"/>
            <a:ext cx="114010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segoe-ui_normal"/>
              </a:rPr>
              <a:t>By dragging the same field (in this case </a:t>
            </a:r>
            <a:r>
              <a:rPr lang="en-GB" b="1" dirty="0">
                <a:solidFill>
                  <a:srgbClr val="000000"/>
                </a:solidFill>
                <a:latin typeface="segoe-ui_bold"/>
              </a:rPr>
              <a:t>Product</a:t>
            </a:r>
            <a:r>
              <a:rPr lang="en-GB" dirty="0">
                <a:solidFill>
                  <a:srgbClr val="000000"/>
                </a:solidFill>
                <a:latin typeface="segoe-ui_normal"/>
              </a:rPr>
              <a:t>) into the Values well, and leaving the default aggregation </a:t>
            </a:r>
            <a:r>
              <a:rPr lang="en-GB" b="1" dirty="0">
                <a:solidFill>
                  <a:srgbClr val="000000"/>
                </a:solidFill>
                <a:latin typeface="segoe-ui_bold"/>
              </a:rPr>
              <a:t>Do not summarize</a:t>
            </a:r>
            <a:r>
              <a:rPr lang="en-GB" dirty="0">
                <a:solidFill>
                  <a:srgbClr val="000000"/>
                </a:solidFill>
                <a:latin typeface="segoe-ui_normal"/>
              </a:rPr>
              <a:t>, Power BI breaks down the count by product.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32" y="4435266"/>
            <a:ext cx="5160647" cy="239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9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13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063" y="6086120"/>
            <a:ext cx="1316850" cy="451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825" y="128588"/>
            <a:ext cx="10644187" cy="627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Let’s Create PowerBI from Scratch to Dashboard.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5760" y="1018903"/>
            <a:ext cx="11432153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Filters: </a:t>
            </a:r>
            <a:r>
              <a:rPr lang="en-GB" b="1" i="1" dirty="0"/>
              <a:t>Filters</a:t>
            </a:r>
            <a:r>
              <a:rPr lang="en-GB" dirty="0"/>
              <a:t> remove all but the data you want to focus on. </a:t>
            </a:r>
            <a:r>
              <a:rPr lang="en-GB" b="1" i="1" dirty="0"/>
              <a:t>Highlighting</a:t>
            </a:r>
            <a:r>
              <a:rPr lang="en-GB" dirty="0"/>
              <a:t> is not filtering since it does not remove data but instead highlights a subset of the visible data; the </a:t>
            </a:r>
            <a:r>
              <a:rPr lang="en-GB" dirty="0" err="1"/>
              <a:t>unhighlighted</a:t>
            </a:r>
            <a:r>
              <a:rPr lang="en-GB" dirty="0"/>
              <a:t> data remains visible but dimmed.</a:t>
            </a:r>
            <a:endParaRPr lang="en-GB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6429" y="2223150"/>
            <a:ext cx="32198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rgbClr val="000000"/>
                </a:solidFill>
                <a:latin typeface="segoe-ui_normal"/>
              </a:rPr>
              <a:t>Two different Filters those are</a:t>
            </a:r>
          </a:p>
          <a:p>
            <a:endParaRPr lang="en-GB" dirty="0">
              <a:solidFill>
                <a:srgbClr val="000000"/>
              </a:solidFill>
              <a:latin typeface="segoe-ui_norm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latin typeface="segoe-ui_normal"/>
              </a:rPr>
              <a:t>Reading </a:t>
            </a:r>
            <a:r>
              <a:rPr lang="en-GB" dirty="0">
                <a:solidFill>
                  <a:srgbClr val="000000"/>
                </a:solidFill>
                <a:latin typeface="segoe-ui_normal"/>
              </a:rPr>
              <a:t>view </a:t>
            </a:r>
            <a:r>
              <a:rPr lang="en-GB" dirty="0" smtClean="0">
                <a:solidFill>
                  <a:srgbClr val="000000"/>
                </a:solidFill>
                <a:latin typeface="segoe-ui_normal"/>
              </a:rPr>
              <a:t>and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latin typeface="segoe-ui_normal"/>
              </a:rPr>
              <a:t>Editing </a:t>
            </a:r>
            <a:r>
              <a:rPr lang="en-GB" dirty="0">
                <a:solidFill>
                  <a:srgbClr val="000000"/>
                </a:solidFill>
                <a:latin typeface="segoe-ui_normal"/>
              </a:rPr>
              <a:t>view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632994"/>
              </p:ext>
            </p:extLst>
          </p:nvPr>
        </p:nvGraphicFramePr>
        <p:xfrm>
          <a:off x="2076357" y="3502274"/>
          <a:ext cx="8128000" cy="22694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12046">
                  <a:extLst>
                    <a:ext uri="{9D8B030D-6E8A-4147-A177-3AD203B41FA5}">
                      <a16:colId xmlns:a16="http://schemas.microsoft.com/office/drawing/2014/main" val="3430598233"/>
                    </a:ext>
                  </a:extLst>
                </a:gridCol>
                <a:gridCol w="3915954">
                  <a:extLst>
                    <a:ext uri="{9D8B030D-6E8A-4147-A177-3AD203B41FA5}">
                      <a16:colId xmlns:a16="http://schemas.microsoft.com/office/drawing/2014/main" val="119291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a-DK" dirty="0" smtClean="0"/>
                        <a:t>Reading View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 smtClean="0"/>
                        <a:t>Editing</a:t>
                      </a:r>
                      <a:r>
                        <a:rPr lang="da-DK" baseline="0" dirty="0" smtClean="0"/>
                        <a:t> View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0456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In reading view you can interact</a:t>
                      </a:r>
                      <a:r>
                        <a:rPr lang="da-DK" baseline="0" dirty="0" smtClean="0"/>
                        <a:t> with any added filters and save the selection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You can add report,</a:t>
                      </a:r>
                      <a:r>
                        <a:rPr lang="da-DK" baseline="0" dirty="0" smtClean="0"/>
                        <a:t> page, drillthrough and visual filters.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06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Cannot add a new filters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When you save the report, the filters are also saved with</a:t>
                      </a:r>
                      <a:r>
                        <a:rPr lang="da-DK" baseline="0" dirty="0" smtClean="0"/>
                        <a:t> the report-also in mobile app.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0358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People cannot add new filters in it.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091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425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14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063" y="6086120"/>
            <a:ext cx="1316850" cy="451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825" y="128588"/>
            <a:ext cx="10644187" cy="627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Let’s Create PowerBI from Scratch to Dashboard.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6389" y="1018903"/>
            <a:ext cx="11301524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Reading view</a:t>
            </a:r>
            <a:endParaRPr lang="en-GB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95" y="1909218"/>
            <a:ext cx="2105025" cy="4229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672" y="2085430"/>
            <a:ext cx="4619625" cy="387667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 bwMode="auto">
          <a:xfrm>
            <a:off x="2756262" y="3381811"/>
            <a:ext cx="2573383" cy="117712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56261" y="1131661"/>
            <a:ext cx="8294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segoe-ui_normal"/>
              </a:rPr>
              <a:t>In Reading View, explore the data by modifying the existing filters.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064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15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063" y="6086120"/>
            <a:ext cx="1316850" cy="451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825" y="128588"/>
            <a:ext cx="10644187" cy="627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Let’s Create PowerBI from Scratch to Dashboard.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6389" y="1018903"/>
            <a:ext cx="11301524" cy="8771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Editing view </a:t>
            </a:r>
            <a:r>
              <a:rPr lang="en-GB" dirty="0"/>
              <a:t>When you have owner permissions for a report and open it in Editing View, you see that </a:t>
            </a:r>
            <a:r>
              <a:rPr lang="en-GB" b="1" dirty="0"/>
              <a:t>Filters</a:t>
            </a:r>
            <a:r>
              <a:rPr lang="en-GB" dirty="0"/>
              <a:t> is just one of several editing panes available.</a:t>
            </a:r>
            <a:endParaRPr lang="en-GB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31" y="1781934"/>
            <a:ext cx="7827101" cy="491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8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16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063" y="6086120"/>
            <a:ext cx="1316850" cy="451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825" y="128588"/>
            <a:ext cx="10644187" cy="627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Let’s Create PowerBI from Scratch to Dashboard.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8011" y="1058091"/>
            <a:ext cx="11379902" cy="14804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Drillthrough: </a:t>
            </a:r>
            <a:r>
              <a:rPr lang="en-GB" sz="2000" dirty="0"/>
              <a:t>When you have owner permissions for a report and open it in Editing View, you see that </a:t>
            </a:r>
            <a:r>
              <a:rPr lang="en-GB" sz="2000" b="1" dirty="0"/>
              <a:t>Filters</a:t>
            </a:r>
            <a:r>
              <a:rPr lang="en-GB" sz="2000" dirty="0"/>
              <a:t> is just one of several editing panes available</a:t>
            </a:r>
            <a:r>
              <a:rPr lang="en-GB" sz="2000" dirty="0" smtClean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 smtClean="0"/>
              <a:t>When </a:t>
            </a:r>
            <a:r>
              <a:rPr lang="en-GB" dirty="0"/>
              <a:t>you have owner permissions for a report and open it in Editing View, you see that </a:t>
            </a:r>
            <a:r>
              <a:rPr lang="en-GB" b="1" dirty="0"/>
              <a:t>Filters</a:t>
            </a:r>
            <a:r>
              <a:rPr lang="en-GB" dirty="0"/>
              <a:t> is just one of several editing panes available.</a:t>
            </a:r>
            <a:endParaRPr lang="en-GB" sz="28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9" y="2343074"/>
            <a:ext cx="2722578" cy="43531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557451" y="2640763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segoe-ui_normal"/>
              </a:rPr>
              <a:t>on that </a:t>
            </a:r>
            <a:r>
              <a:rPr lang="en-GB" dirty="0" err="1">
                <a:solidFill>
                  <a:srgbClr val="000000"/>
                </a:solidFill>
                <a:latin typeface="segoe-ui_normal"/>
              </a:rPr>
              <a:t>drillthrough</a:t>
            </a:r>
            <a:r>
              <a:rPr lang="en-GB" dirty="0">
                <a:solidFill>
                  <a:srgbClr val="000000"/>
                </a:solidFill>
                <a:latin typeface="segoe-ui_normal"/>
              </a:rPr>
              <a:t> page, </a:t>
            </a:r>
            <a:endParaRPr lang="en-GB" dirty="0" smtClean="0">
              <a:solidFill>
                <a:srgbClr val="000000"/>
              </a:solidFill>
              <a:latin typeface="segoe-ui_normal"/>
            </a:endParaRPr>
          </a:p>
          <a:p>
            <a:endParaRPr lang="en-GB" dirty="0">
              <a:solidFill>
                <a:srgbClr val="000000"/>
              </a:solidFill>
              <a:latin typeface="segoe-ui_normal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segoe-ui_normal"/>
              </a:rPr>
              <a:t>in </a:t>
            </a:r>
            <a:r>
              <a:rPr lang="en-GB" dirty="0">
                <a:solidFill>
                  <a:srgbClr val="000000"/>
                </a:solidFill>
                <a:latin typeface="segoe-ui_normal"/>
              </a:rPr>
              <a:t>the </a:t>
            </a:r>
            <a:r>
              <a:rPr lang="en-GB" b="1" dirty="0">
                <a:solidFill>
                  <a:srgbClr val="000000"/>
                </a:solidFill>
                <a:latin typeface="segoe-ui_bold"/>
              </a:rPr>
              <a:t>Fields</a:t>
            </a:r>
            <a:r>
              <a:rPr lang="en-GB" dirty="0">
                <a:solidFill>
                  <a:srgbClr val="000000"/>
                </a:solidFill>
                <a:latin typeface="segoe-ui_normal"/>
              </a:rPr>
              <a:t> section of </a:t>
            </a:r>
            <a:r>
              <a:rPr lang="en-GB" b="1" dirty="0">
                <a:solidFill>
                  <a:srgbClr val="000000"/>
                </a:solidFill>
                <a:latin typeface="segoe-ui_bold"/>
              </a:rPr>
              <a:t>Visualizations</a:t>
            </a:r>
            <a:r>
              <a:rPr lang="en-GB" dirty="0">
                <a:solidFill>
                  <a:srgbClr val="000000"/>
                </a:solidFill>
                <a:latin typeface="segoe-ui_normal"/>
              </a:rPr>
              <a:t> pane, </a:t>
            </a:r>
            <a:endParaRPr lang="en-GB" dirty="0" smtClean="0">
              <a:solidFill>
                <a:srgbClr val="000000"/>
              </a:solidFill>
              <a:latin typeface="segoe-ui_normal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segoe-ui_normal"/>
              </a:rPr>
              <a:t>drag </a:t>
            </a:r>
            <a:r>
              <a:rPr lang="en-GB" dirty="0">
                <a:solidFill>
                  <a:srgbClr val="000000"/>
                </a:solidFill>
                <a:latin typeface="segoe-ui_normal"/>
              </a:rPr>
              <a:t>the field about which you want to </a:t>
            </a:r>
            <a:r>
              <a:rPr lang="en-GB" dirty="0" err="1">
                <a:solidFill>
                  <a:srgbClr val="000000"/>
                </a:solidFill>
                <a:latin typeface="segoe-ui_normal"/>
              </a:rPr>
              <a:t>drillthrough</a:t>
            </a:r>
            <a:r>
              <a:rPr lang="en-GB" dirty="0">
                <a:solidFill>
                  <a:srgbClr val="000000"/>
                </a:solidFill>
                <a:latin typeface="segoe-ui_normal"/>
              </a:rPr>
              <a:t> into the </a:t>
            </a:r>
            <a:r>
              <a:rPr lang="en-GB" b="1" dirty="0" err="1">
                <a:solidFill>
                  <a:srgbClr val="000000"/>
                </a:solidFill>
                <a:latin typeface="segoe-ui_bold"/>
              </a:rPr>
              <a:t>Drillthrough</a:t>
            </a:r>
            <a:r>
              <a:rPr lang="en-GB" b="1" dirty="0">
                <a:solidFill>
                  <a:srgbClr val="000000"/>
                </a:solidFill>
                <a:latin typeface="segoe-ui_bold"/>
              </a:rPr>
              <a:t> filters</a:t>
            </a:r>
            <a:r>
              <a:rPr lang="en-GB" dirty="0">
                <a:solidFill>
                  <a:srgbClr val="000000"/>
                </a:solidFill>
                <a:latin typeface="segoe-ui_normal"/>
              </a:rPr>
              <a:t> well</a:t>
            </a:r>
            <a:r>
              <a:rPr lang="en-GB" dirty="0" smtClean="0">
                <a:solidFill>
                  <a:srgbClr val="000000"/>
                </a:solidFill>
                <a:latin typeface="segoe-ui_normal"/>
              </a:rPr>
              <a:t>.</a:t>
            </a:r>
          </a:p>
          <a:p>
            <a:endParaRPr lang="da-DK" dirty="0">
              <a:solidFill>
                <a:srgbClr val="000000"/>
              </a:solidFill>
              <a:latin typeface="segoe-ui_normal"/>
            </a:endParaRPr>
          </a:p>
          <a:p>
            <a:r>
              <a:rPr lang="en-GB" dirty="0"/>
              <a:t>on that </a:t>
            </a:r>
            <a:r>
              <a:rPr lang="en-GB" dirty="0" err="1"/>
              <a:t>drillthrough</a:t>
            </a:r>
            <a:r>
              <a:rPr lang="en-GB" dirty="0"/>
              <a:t> page, in the </a:t>
            </a:r>
            <a:r>
              <a:rPr lang="en-GB" b="1" dirty="0"/>
              <a:t>Fields</a:t>
            </a:r>
            <a:r>
              <a:rPr lang="en-GB" dirty="0"/>
              <a:t> section of </a:t>
            </a:r>
            <a:r>
              <a:rPr lang="en-GB" b="1" dirty="0"/>
              <a:t>Visualizations</a:t>
            </a:r>
            <a:r>
              <a:rPr lang="en-GB" dirty="0"/>
              <a:t> pane, drag the field about which you want to </a:t>
            </a:r>
            <a:r>
              <a:rPr lang="en-GB" dirty="0" err="1"/>
              <a:t>drillthrough</a:t>
            </a:r>
            <a:r>
              <a:rPr lang="en-GB" dirty="0"/>
              <a:t> into the </a:t>
            </a:r>
            <a:r>
              <a:rPr lang="en-GB" b="1" dirty="0" err="1"/>
              <a:t>Drillthrough</a:t>
            </a:r>
            <a:r>
              <a:rPr lang="en-GB" b="1" dirty="0"/>
              <a:t> filters</a:t>
            </a:r>
            <a:r>
              <a:rPr lang="en-GB" dirty="0"/>
              <a:t> well.</a:t>
            </a:r>
          </a:p>
        </p:txBody>
      </p:sp>
    </p:spTree>
    <p:extLst>
      <p:ext uri="{BB962C8B-B14F-4D97-AF65-F5344CB8AC3E}">
        <p14:creationId xmlns:p14="http://schemas.microsoft.com/office/powerpoint/2010/main" val="401611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17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063" y="6086120"/>
            <a:ext cx="1316850" cy="451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825" y="128588"/>
            <a:ext cx="10644187" cy="627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Let’s Create PowerBI from Scratch to Dashboard.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00300" y="2793422"/>
            <a:ext cx="7386637" cy="62786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IN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RIBBON CHART</a:t>
            </a:r>
          </a:p>
        </p:txBody>
      </p:sp>
    </p:spTree>
    <p:extLst>
      <p:ext uri="{BB962C8B-B14F-4D97-AF65-F5344CB8AC3E}">
        <p14:creationId xmlns:p14="http://schemas.microsoft.com/office/powerpoint/2010/main" val="395622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18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063" y="6086120"/>
            <a:ext cx="1316850" cy="451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825" y="128588"/>
            <a:ext cx="10644187" cy="627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Let’s Create PowerBI from Scratch to Dashboard.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756452"/>
            <a:ext cx="5210175" cy="22764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26438" y="1081304"/>
            <a:ext cx="8696324" cy="136960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To download custom visualisations use this link.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https://appsource.microsoft.com/en-us/marketplace/apps?product=power-bi-visuals&amp;page=1</a:t>
            </a:r>
            <a:endParaRPr lang="en-IN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825" y="3077262"/>
            <a:ext cx="1771650" cy="3780738"/>
          </a:xfrm>
          <a:prstGeom prst="rect">
            <a:avLst/>
          </a:prstGeom>
        </p:spPr>
      </p:pic>
      <p:sp>
        <p:nvSpPr>
          <p:cNvPr id="8" name="Curved Right Arrow 7"/>
          <p:cNvSpPr/>
          <p:nvPr/>
        </p:nvSpPr>
        <p:spPr bwMode="auto">
          <a:xfrm>
            <a:off x="-1" y="4171950"/>
            <a:ext cx="1042989" cy="1443038"/>
          </a:xfrm>
          <a:prstGeom prst="curvedRightArrow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dirty="0" err="1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5825" y="5472113"/>
            <a:ext cx="1771650" cy="81438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051" y="3077262"/>
            <a:ext cx="1714500" cy="9620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4388" y="2905124"/>
            <a:ext cx="7567612" cy="207998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 bwMode="auto">
          <a:xfrm rot="18811144">
            <a:off x="1683687" y="4689362"/>
            <a:ext cx="2357438" cy="229436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dirty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07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19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063" y="6086120"/>
            <a:ext cx="1316850" cy="451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825" y="128588"/>
            <a:ext cx="10644187" cy="627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Let’s Create PowerBI from Scratch to Dashboard.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00300" y="2793422"/>
            <a:ext cx="7386637" cy="62786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IN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ANALYTICS PANE</a:t>
            </a:r>
          </a:p>
        </p:txBody>
      </p:sp>
    </p:spTree>
    <p:extLst>
      <p:ext uri="{BB962C8B-B14F-4D97-AF65-F5344CB8AC3E}">
        <p14:creationId xmlns:p14="http://schemas.microsoft.com/office/powerpoint/2010/main" val="83648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2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063" y="6086120"/>
            <a:ext cx="1316850" cy="451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2963" y="371475"/>
            <a:ext cx="10644187" cy="627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             Let’s Create PowerBI Dashboard.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Cloud Callout 3"/>
          <p:cNvSpPr/>
          <p:nvPr/>
        </p:nvSpPr>
        <p:spPr bwMode="auto">
          <a:xfrm>
            <a:off x="6043613" y="1400175"/>
            <a:ext cx="4437450" cy="2871788"/>
          </a:xfrm>
          <a:prstGeom prst="cloudCallou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10629" y="2245138"/>
            <a:ext cx="3503418" cy="11818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da-DK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Where do I    START?</a:t>
            </a:r>
            <a:endParaRPr lang="en-IN" sz="32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812" y="4631937"/>
            <a:ext cx="2014377" cy="232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38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20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063" y="6086120"/>
            <a:ext cx="1316850" cy="451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825" y="128588"/>
            <a:ext cx="10644187" cy="627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Let’s Create PowerBI from Scratch to Dashboard.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032169"/>
            <a:ext cx="3514725" cy="27241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81" y="4902634"/>
            <a:ext cx="10129838" cy="8039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382" y="5762818"/>
            <a:ext cx="5450682" cy="4379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6362" y="4076269"/>
            <a:ext cx="9480804" cy="48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88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21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063" y="6086120"/>
            <a:ext cx="1316850" cy="451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825" y="128588"/>
            <a:ext cx="10644187" cy="627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Let’s Create PowerBI from Scratch to Dashboard.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881062"/>
            <a:ext cx="6562725" cy="2838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213" y="1704975"/>
            <a:ext cx="6362700" cy="27908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645" y="3854080"/>
            <a:ext cx="5492943" cy="277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3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22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063" y="6086120"/>
            <a:ext cx="1316850" cy="451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825" y="128588"/>
            <a:ext cx="10644187" cy="627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Let’s Create PowerBI from Scratch to Dashboard.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4" y="756452"/>
            <a:ext cx="7419975" cy="552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0" y="1308902"/>
            <a:ext cx="6038850" cy="485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551" y="1032677"/>
            <a:ext cx="5505450" cy="37393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950" y="1936766"/>
            <a:ext cx="5886450" cy="228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" y="2347127"/>
            <a:ext cx="6210300" cy="771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46" y="2832902"/>
            <a:ext cx="3843292" cy="402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0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23</a:t>
            </a:fld>
            <a:endParaRPr lang="en-IN">
              <a:solidFill>
                <a:srgbClr val="50505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85825" y="128588"/>
            <a:ext cx="10644187" cy="627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Let’s Create PowerBI from Scratch to Dashboard.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7" y="756452"/>
            <a:ext cx="10235277" cy="5579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17" y="1205722"/>
            <a:ext cx="10388206" cy="4659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17" y="1558932"/>
            <a:ext cx="10424704" cy="4532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717" y="2024848"/>
            <a:ext cx="6587656" cy="35758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315200" y="2256662"/>
            <a:ext cx="1200150" cy="62786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b="1" dirty="0" smtClean="0">
                <a:solidFill>
                  <a:srgbClr val="FF0000"/>
                </a:solidFill>
              </a:rPr>
              <a:t>NOTE</a:t>
            </a:r>
            <a:endParaRPr lang="en-IN" sz="2400" b="1" dirty="0" err="1" smtClean="0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4374" y="3129008"/>
            <a:ext cx="5187626" cy="6571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5974" y="3875714"/>
            <a:ext cx="4924425" cy="26860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6560" y="6110621"/>
            <a:ext cx="1316850" cy="45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0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24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063" y="6086120"/>
            <a:ext cx="1316850" cy="451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825" y="128588"/>
            <a:ext cx="10644187" cy="627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Let’s Create PowerBI from Scratch to Dashboard.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857250"/>
            <a:ext cx="2305050" cy="400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75" y="1358098"/>
            <a:ext cx="9138662" cy="4278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75" y="1785938"/>
            <a:ext cx="5913429" cy="3571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325" y="2213778"/>
            <a:ext cx="607695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30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25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063" y="6086120"/>
            <a:ext cx="1316850" cy="451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825" y="128588"/>
            <a:ext cx="10644187" cy="627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Let’s Create PowerBI from Scratch to Dashboard.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756452"/>
            <a:ext cx="2228850" cy="38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550" y="756452"/>
            <a:ext cx="9034462" cy="695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75" y="1452402"/>
            <a:ext cx="2228850" cy="4943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5136" y="1542695"/>
            <a:ext cx="7581901" cy="499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3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26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063" y="6086120"/>
            <a:ext cx="1316850" cy="451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825" y="128588"/>
            <a:ext cx="10644187" cy="627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Let’s Create PowerBI from Scratch to Dashboard.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00300" y="2793422"/>
            <a:ext cx="7386637" cy="62786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IN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BOOKMARKS</a:t>
            </a:r>
          </a:p>
        </p:txBody>
      </p:sp>
    </p:spTree>
    <p:extLst>
      <p:ext uri="{BB962C8B-B14F-4D97-AF65-F5344CB8AC3E}">
        <p14:creationId xmlns:p14="http://schemas.microsoft.com/office/powerpoint/2010/main" val="129881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27</a:t>
            </a:fld>
            <a:endParaRPr lang="en-IN">
              <a:solidFill>
                <a:srgbClr val="50505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85825" y="128588"/>
            <a:ext cx="10644187" cy="627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Let’s Create PowerBI from Scratch to Dashboard.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8" y="890587"/>
            <a:ext cx="5257800" cy="561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38" y="1586697"/>
            <a:ext cx="5448300" cy="285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238" y="1586697"/>
            <a:ext cx="2362200" cy="247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437" y="2006581"/>
            <a:ext cx="5002305" cy="45306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4742" y="2006581"/>
            <a:ext cx="6737258" cy="2162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5016" y="4340990"/>
            <a:ext cx="5772150" cy="2533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08741" y="6086119"/>
            <a:ext cx="1316850" cy="45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94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28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063" y="6086120"/>
            <a:ext cx="1316850" cy="451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825" y="128588"/>
            <a:ext cx="10644187" cy="627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Let’s Create PowerBI from Scratch to Dashboard.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12" y="862013"/>
            <a:ext cx="3257550" cy="247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12" y="1215224"/>
            <a:ext cx="5372100" cy="236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3587" y="1215224"/>
            <a:ext cx="2990850" cy="16668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26719" y="685408"/>
            <a:ext cx="2645570" cy="62786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IN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 Bookmarks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2413" y="3757613"/>
            <a:ext cx="2619376" cy="9541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N" dirty="0"/>
              <a:t>Arranging bookmarks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412" y="4324231"/>
            <a:ext cx="4843463" cy="25337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1224" y="2992660"/>
            <a:ext cx="4238625" cy="4286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7603" y="3734757"/>
            <a:ext cx="494347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2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29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063" y="6086120"/>
            <a:ext cx="1316850" cy="451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825" y="128588"/>
            <a:ext cx="10644187" cy="627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Let’s Create PowerBI from Scratch to Dashboard.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00300" y="2793422"/>
            <a:ext cx="7386637" cy="62786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IN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REPORT THEMES</a:t>
            </a:r>
          </a:p>
        </p:txBody>
      </p:sp>
    </p:spTree>
    <p:extLst>
      <p:ext uri="{BB962C8B-B14F-4D97-AF65-F5344CB8AC3E}">
        <p14:creationId xmlns:p14="http://schemas.microsoft.com/office/powerpoint/2010/main" val="322497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3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063" y="6086120"/>
            <a:ext cx="1316850" cy="451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825" y="128588"/>
            <a:ext cx="10644187" cy="627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Let’s Create PowerBI from Scratch to Dashboard.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57650" y="871538"/>
            <a:ext cx="4371975" cy="6278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solidFill>
                  <a:schemeClr val="tx1"/>
                </a:solidFill>
              </a:rPr>
              <a:t>Let’s dig deeper into PowerBI</a:t>
            </a:r>
            <a:endParaRPr lang="en-IN" sz="2400" dirty="0" err="1" smtClean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333" y="1614488"/>
            <a:ext cx="8619897" cy="46434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28888" y="3643313"/>
            <a:ext cx="5243512" cy="9602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Report View once PowerBI application is open.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23588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30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063" y="6086120"/>
            <a:ext cx="1316850" cy="451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825" y="128588"/>
            <a:ext cx="10644187" cy="627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Let’s Create PowerBI from Scratch to Dashboard.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2" y="900112"/>
            <a:ext cx="6638925" cy="285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710" y="942974"/>
            <a:ext cx="4533909" cy="2428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62" y="1185862"/>
            <a:ext cx="1857375" cy="257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362" y="1443037"/>
            <a:ext cx="2876550" cy="3714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362" y="1821478"/>
            <a:ext cx="2990850" cy="2857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4212" y="1840528"/>
            <a:ext cx="5248275" cy="2476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362" y="2228849"/>
            <a:ext cx="61055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4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31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063" y="6086120"/>
            <a:ext cx="1316850" cy="451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825" y="128588"/>
            <a:ext cx="10644187" cy="627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Let’s Create PowerBI from Scratch to Dashboard.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00300" y="2793422"/>
            <a:ext cx="7386637" cy="62786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IN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 QUICK MEASURES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202" y="3795711"/>
            <a:ext cx="9299431" cy="4476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28888" y="4222957"/>
            <a:ext cx="758666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SSAS live connections are supported for this cause.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375" y="5144645"/>
            <a:ext cx="5936455" cy="3053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3780" y="5535913"/>
            <a:ext cx="5010150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3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32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063" y="6086120"/>
            <a:ext cx="1316850" cy="451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825" y="128588"/>
            <a:ext cx="10644187" cy="627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Let’s Create PowerBI from Scratch to Dashboard.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62" y="952500"/>
            <a:ext cx="4457700" cy="295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62" y="1443823"/>
            <a:ext cx="3362325" cy="32099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1887" y="1475980"/>
            <a:ext cx="3276600" cy="5153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562" y="4849796"/>
            <a:ext cx="2647950" cy="10572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4212" y="771697"/>
            <a:ext cx="3476625" cy="59245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0030477" y="3235309"/>
            <a:ext cx="2809875" cy="419100"/>
          </a:xfrm>
          <a:prstGeom prst="rect">
            <a:avLst/>
          </a:prstGeom>
        </p:spPr>
      </p:pic>
      <p:sp>
        <p:nvSpPr>
          <p:cNvPr id="11" name="Left Arrow 10"/>
          <p:cNvSpPr/>
          <p:nvPr/>
        </p:nvSpPr>
        <p:spPr bwMode="auto">
          <a:xfrm>
            <a:off x="10510837" y="2943225"/>
            <a:ext cx="856329" cy="357188"/>
          </a:xfrm>
          <a:prstGeom prst="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33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063" y="6086120"/>
            <a:ext cx="1316850" cy="451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825" y="128588"/>
            <a:ext cx="10644187" cy="627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Let’s Create PowerBI from Scratch to Dashboard.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4" y="909637"/>
            <a:ext cx="3057525" cy="352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36" y="1415247"/>
            <a:ext cx="2933700" cy="295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8036" y="1415247"/>
            <a:ext cx="1304925" cy="247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336" y="1745162"/>
            <a:ext cx="5572127" cy="495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2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34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063" y="6086120"/>
            <a:ext cx="1316850" cy="451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825" y="128588"/>
            <a:ext cx="10644187" cy="627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Let’s Create PowerBI from Scratch to Dashboard.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00300" y="2793422"/>
            <a:ext cx="7386637" cy="62786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IN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QUICK ACCESSIBILITY WITH POWERBI REPORTS</a:t>
            </a:r>
          </a:p>
        </p:txBody>
      </p:sp>
    </p:spTree>
    <p:extLst>
      <p:ext uri="{BB962C8B-B14F-4D97-AF65-F5344CB8AC3E}">
        <p14:creationId xmlns:p14="http://schemas.microsoft.com/office/powerpoint/2010/main" val="7809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35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063" y="6086120"/>
            <a:ext cx="1316850" cy="451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825" y="128588"/>
            <a:ext cx="10644187" cy="627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Let’s Create PowerBI from Scratch to Dashboard.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112" y="756452"/>
            <a:ext cx="9096376" cy="38413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87" y="4321554"/>
            <a:ext cx="6086475" cy="276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7462" y="4335841"/>
            <a:ext cx="1962150" cy="247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925" y="3305175"/>
            <a:ext cx="1962150" cy="247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63" y="4612066"/>
            <a:ext cx="8358187" cy="7134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987" y="5325469"/>
            <a:ext cx="7248526" cy="86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4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36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063" y="6086120"/>
            <a:ext cx="1316850" cy="451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825" y="128588"/>
            <a:ext cx="10644187" cy="627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Let’s Create PowerBI from Scratch to Dashboard.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87" y="1028699"/>
            <a:ext cx="1939548" cy="55330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305" y="1028699"/>
            <a:ext cx="7253152" cy="6334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2517" y="1901037"/>
            <a:ext cx="2640888" cy="46362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8687" y="1934354"/>
            <a:ext cx="6532144" cy="163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19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37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063" y="6086120"/>
            <a:ext cx="1316850" cy="451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825" y="128588"/>
            <a:ext cx="10644187" cy="627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Let’s Create PowerBI from Scratch to Dashboard.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00299" y="1806579"/>
            <a:ext cx="7386637" cy="62786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IN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GROUPING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199" y="2885720"/>
            <a:ext cx="4651370" cy="365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7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38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063" y="6086120"/>
            <a:ext cx="1316850" cy="451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825" y="128588"/>
            <a:ext cx="10644187" cy="627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Let’s Create PowerBI from Scratch to Dashboard.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63" y="867183"/>
            <a:ext cx="6410325" cy="238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607" y="867183"/>
            <a:ext cx="2714625" cy="200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112" y="1216039"/>
            <a:ext cx="1495425" cy="3619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850" y="1688720"/>
            <a:ext cx="6534150" cy="323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0431" y="1067208"/>
            <a:ext cx="2247900" cy="2247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850" y="2098400"/>
            <a:ext cx="6438900" cy="6000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3763" y="2932747"/>
            <a:ext cx="5086350" cy="26384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8414" y="3479315"/>
            <a:ext cx="6686550" cy="6286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33159" y="4194171"/>
            <a:ext cx="438150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71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39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063" y="6086120"/>
            <a:ext cx="1316850" cy="451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825" y="128588"/>
            <a:ext cx="10644187" cy="627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Let’s Create PowerBI from Scratch to Dashboard.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4599" y="3059007"/>
            <a:ext cx="7386637" cy="62786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SNAP TO GRID</a:t>
            </a:r>
            <a:endParaRPr lang="en-IN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4317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4</a:t>
            </a:fld>
            <a:endParaRPr lang="en-IN">
              <a:solidFill>
                <a:srgbClr val="50505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85825" y="128588"/>
            <a:ext cx="10644187" cy="627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Let’s Create PowerBI from Scratch to Dashboard.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57650" y="871538"/>
            <a:ext cx="4371975" cy="6278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solidFill>
                  <a:schemeClr val="tx1"/>
                </a:solidFill>
              </a:rPr>
              <a:t>Let’s dig deeper into PowerBI</a:t>
            </a:r>
            <a:endParaRPr lang="en-IN" sz="2400" dirty="0" err="1" smtClean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334" y="1520312"/>
            <a:ext cx="9608405" cy="51759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8741" y="6177862"/>
            <a:ext cx="1316850" cy="451143"/>
          </a:xfrm>
          <a:prstGeom prst="rect">
            <a:avLst/>
          </a:prstGeom>
        </p:spPr>
      </p:pic>
      <p:sp>
        <p:nvSpPr>
          <p:cNvPr id="9" name="Left Arrow 8"/>
          <p:cNvSpPr/>
          <p:nvPr/>
        </p:nvSpPr>
        <p:spPr bwMode="auto">
          <a:xfrm>
            <a:off x="1502229" y="2612571"/>
            <a:ext cx="2233748" cy="169818"/>
          </a:xfrm>
          <a:prstGeom prst="lef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35977" y="2455817"/>
            <a:ext cx="3239589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40034" y="2416628"/>
            <a:ext cx="2536643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Report view</a:t>
            </a:r>
            <a:endParaRPr lang="en-IN" sz="20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8577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40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063" y="6086120"/>
            <a:ext cx="1316850" cy="451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825" y="128588"/>
            <a:ext cx="10644187" cy="627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Let’s Create PowerBI from Scratch to Dashboard.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541" y="955629"/>
            <a:ext cx="3286470" cy="3637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10" y="949098"/>
            <a:ext cx="6345031" cy="2732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686" y="1653966"/>
            <a:ext cx="2562225" cy="46577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4894" y="1275995"/>
            <a:ext cx="3124200" cy="30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1031" y="1740011"/>
            <a:ext cx="3971925" cy="44779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0033" y="1728292"/>
            <a:ext cx="3538062" cy="4583399"/>
          </a:xfrm>
          <a:prstGeom prst="rect">
            <a:avLst/>
          </a:prstGeom>
        </p:spPr>
      </p:pic>
      <p:sp>
        <p:nvSpPr>
          <p:cNvPr id="11" name="Left-Right Arrow 10"/>
          <p:cNvSpPr/>
          <p:nvPr/>
        </p:nvSpPr>
        <p:spPr bwMode="auto">
          <a:xfrm>
            <a:off x="3082834" y="3592286"/>
            <a:ext cx="692332" cy="470263"/>
          </a:xfrm>
          <a:prstGeom prst="left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Left-Right Arrow 11"/>
          <p:cNvSpPr/>
          <p:nvPr/>
        </p:nvSpPr>
        <p:spPr bwMode="auto">
          <a:xfrm>
            <a:off x="7837701" y="3592286"/>
            <a:ext cx="692332" cy="470263"/>
          </a:xfrm>
          <a:prstGeom prst="left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63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41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063" y="6086120"/>
            <a:ext cx="1316850" cy="451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825" y="128588"/>
            <a:ext cx="10644187" cy="627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Let’s Create PowerBI from Scratch to Dashboard.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4599" y="3059007"/>
            <a:ext cx="7386637" cy="62786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Adding a column</a:t>
            </a:r>
            <a:endParaRPr lang="en-IN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90618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42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063" y="6086120"/>
            <a:ext cx="1316850" cy="451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825" y="128588"/>
            <a:ext cx="10644187" cy="627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Let’s Create PowerBI from Scratch to Dashboard.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52" y="1599017"/>
            <a:ext cx="4099592" cy="37698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94069" y="835176"/>
            <a:ext cx="5133702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Simple wise to add column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570" y="1614663"/>
            <a:ext cx="4305300" cy="285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0570" y="2234020"/>
            <a:ext cx="5600700" cy="247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4588" y="2227899"/>
            <a:ext cx="1104900" cy="2381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0569" y="2815277"/>
            <a:ext cx="7447203" cy="4150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0570" y="3364555"/>
            <a:ext cx="6969442" cy="2796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0569" y="3894783"/>
            <a:ext cx="7575645" cy="42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703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43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063" y="6086120"/>
            <a:ext cx="1316850" cy="451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825" y="128588"/>
            <a:ext cx="10644187" cy="627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Let’s Create PowerBI from Scratch to Dashboard.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368" y="963114"/>
            <a:ext cx="6515100" cy="438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73" y="1401264"/>
            <a:ext cx="4400550" cy="30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643" y="1839414"/>
            <a:ext cx="6457950" cy="2047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643" y="4049214"/>
            <a:ext cx="5038725" cy="276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2368" y="4077788"/>
            <a:ext cx="3028950" cy="2190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643" y="4515938"/>
            <a:ext cx="57912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9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44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063" y="6086120"/>
            <a:ext cx="1316850" cy="451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825" y="128588"/>
            <a:ext cx="10644187" cy="627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Let’s Create PowerBI from Scratch to Dashboard.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081" y="927463"/>
            <a:ext cx="6436355" cy="365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825" y="1373411"/>
            <a:ext cx="6343650" cy="4095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825" y="5727886"/>
            <a:ext cx="635317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98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45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063" y="6086120"/>
            <a:ext cx="1316850" cy="451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825" y="128588"/>
            <a:ext cx="10644187" cy="627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Let’s Create PowerBI from Scratch to Dashboard.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19" y="894261"/>
            <a:ext cx="5629275" cy="419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19" y="1569039"/>
            <a:ext cx="6515100" cy="2047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467" y="3751352"/>
            <a:ext cx="7453247" cy="5048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256177"/>
            <a:ext cx="5623696" cy="24956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5413" y="4429501"/>
            <a:ext cx="4391025" cy="2381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5413" y="4867347"/>
            <a:ext cx="5886450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3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46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063" y="6086120"/>
            <a:ext cx="1316850" cy="451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825" y="128588"/>
            <a:ext cx="10644187" cy="627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Let’s Create PowerBI from Scratch to Dashboard.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70" y="756452"/>
            <a:ext cx="4933950" cy="476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870" y="1232702"/>
            <a:ext cx="6553200" cy="323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0840" y="1285089"/>
            <a:ext cx="2590800" cy="219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871" y="1659161"/>
            <a:ext cx="4925264" cy="27822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4787" y="2545441"/>
            <a:ext cx="6657975" cy="5048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310" y="4492869"/>
            <a:ext cx="3790679" cy="2203378"/>
          </a:xfrm>
          <a:prstGeom prst="rect">
            <a:avLst/>
          </a:prstGeom>
        </p:spPr>
      </p:pic>
      <p:sp>
        <p:nvSpPr>
          <p:cNvPr id="11" name="Bent Arrow 10"/>
          <p:cNvSpPr/>
          <p:nvPr/>
        </p:nvSpPr>
        <p:spPr bwMode="auto">
          <a:xfrm rot="10800000">
            <a:off x="4153988" y="3101764"/>
            <a:ext cx="4180115" cy="2984356"/>
          </a:xfrm>
          <a:prstGeom prst="ben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54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47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063" y="6086120"/>
            <a:ext cx="1316850" cy="451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825" y="128588"/>
            <a:ext cx="10644187" cy="627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Let’s Create PowerBI from Scratch to Dashboard.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32" y="881062"/>
            <a:ext cx="5048250" cy="523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32" y="1529547"/>
            <a:ext cx="66579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7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48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063" y="6086120"/>
            <a:ext cx="1316850" cy="451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825" y="128588"/>
            <a:ext cx="10644187" cy="627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Let’s Create PowerBI from Scratch to Dashboard.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4599" y="3059007"/>
            <a:ext cx="7386637" cy="62786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PowerBI Phone Apps</a:t>
            </a:r>
            <a:endParaRPr lang="en-IN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21654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49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063" y="6086120"/>
            <a:ext cx="1316850" cy="451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825" y="128588"/>
            <a:ext cx="10644187" cy="627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Let’s Create PowerBI from Scratch to Dashboard.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13" y="892398"/>
            <a:ext cx="2419350" cy="5057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691" y="917340"/>
            <a:ext cx="5467350" cy="704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2691" y="1783078"/>
            <a:ext cx="742950" cy="15430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2691" y="3326128"/>
            <a:ext cx="6286500" cy="3181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141" y="1875732"/>
            <a:ext cx="6296025" cy="60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3100" y="4344119"/>
            <a:ext cx="64389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0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5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063" y="6086120"/>
            <a:ext cx="1316850" cy="451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825" y="128588"/>
            <a:ext cx="10644187" cy="627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Let’s Create PowerBI from Scratch to Dashboard.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57650" y="871538"/>
            <a:ext cx="4371975" cy="6278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solidFill>
                  <a:schemeClr val="tx1"/>
                </a:solidFill>
              </a:rPr>
              <a:t>Let’s dig deeper into PowerBI</a:t>
            </a:r>
            <a:endParaRPr lang="en-IN" sz="2400" dirty="0" err="1" smtClean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333" y="1614488"/>
            <a:ext cx="8619897" cy="4643437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 bwMode="auto">
          <a:xfrm>
            <a:off x="2076994" y="2847703"/>
            <a:ext cx="2194560" cy="169817"/>
          </a:xfrm>
          <a:prstGeom prst="lef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57650" y="2646379"/>
            <a:ext cx="2536643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view</a:t>
            </a:r>
            <a:endParaRPr lang="en-IN" sz="20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3279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50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703" y="6242898"/>
            <a:ext cx="1314450" cy="4476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8663" y="1185863"/>
            <a:ext cx="1102649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4" y="919813"/>
            <a:ext cx="10638502" cy="506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7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51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703" y="6242898"/>
            <a:ext cx="1314450" cy="447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14675" y="157163"/>
            <a:ext cx="6954553" cy="6278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Downloads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4375" y="1057275"/>
            <a:ext cx="11208387" cy="45181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To install PowerBI from Microsoft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da-DK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https://powerbi.microsoft.com/en-us/desktop/?</a:t>
            </a:r>
            <a:r>
              <a:rPr lang="en-IN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WT.mc_id=Blog_Desktop_Update</a:t>
            </a:r>
            <a:endParaRPr lang="en-IN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da-DK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Microsoft </a:t>
            </a:r>
            <a:r>
              <a:rPr lang="en-IN" sz="2400" dirty="0"/>
              <a:t>One drive</a:t>
            </a:r>
          </a:p>
          <a:p>
            <a:r>
              <a:rPr lang="en-IN" sz="2400"/>
              <a:t>https://onedrive.live.com/?authkey=%21AAgrneBx3oI8Rak&amp;id=B5A9CCD6892588B1%21423&amp;cid=B5A9CCD6892588B1</a:t>
            </a:r>
            <a:r>
              <a:rPr lang="en-IN" sz="2400" dirty="0"/>
              <a:t/>
            </a:r>
            <a:br>
              <a:rPr lang="en-IN" sz="2400" dirty="0"/>
            </a:b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Microsoft </a:t>
            </a:r>
            <a:r>
              <a:rPr lang="en-IN" sz="2400" dirty="0" err="1"/>
              <a:t>Onedrive</a:t>
            </a:r>
            <a:r>
              <a:rPr lang="en-IN" sz="2400" dirty="0"/>
              <a:t> data sets</a:t>
            </a:r>
          </a:p>
          <a:p>
            <a:r>
              <a:rPr lang="en-IN" sz="2400" dirty="0">
                <a:hlinkClick r:id="rId4"/>
              </a:rPr>
              <a:t>https://onedrive.live.com/?id=7B84B0F2C239489A%212078&amp;cid=7B84B0F2C239489A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35259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22820" y="262647"/>
            <a:ext cx="62691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Get Power BI (Free) </a:t>
            </a:r>
            <a:r>
              <a:rPr lang="en-US" dirty="0" smtClean="0"/>
              <a:t>        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tinyurl.com/hj5hdg6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Power BI Jump Start         </a:t>
            </a:r>
            <a:r>
              <a:rPr lang="en-US" dirty="0" smtClean="0">
                <a:hlinkClick r:id="rId3"/>
              </a:rPr>
              <a:t>http://bit.ly/1ktON16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Power BI Getting Started </a:t>
            </a:r>
            <a:r>
              <a:rPr lang="en-US" dirty="0" smtClean="0">
                <a:hlinkClick r:id="rId4"/>
              </a:rPr>
              <a:t>http://bit.ly/1FF88KA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Power BI Team Blog          </a:t>
            </a:r>
            <a:r>
              <a:rPr lang="en-US" dirty="0" smtClean="0">
                <a:hlinkClick r:id="rId5"/>
              </a:rPr>
              <a:t>http://bit.ly/1vwbTLG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Power BI Channel 9          </a:t>
            </a:r>
            <a:r>
              <a:rPr lang="en-US" dirty="0" smtClean="0">
                <a:hlinkClick r:id="rId6"/>
              </a:rPr>
              <a:t>http://bit.ly/1a9Q0gv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/>
              <a:t>Power BI                             </a:t>
            </a: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powerbi.microsoft.com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59923" y="262647"/>
            <a:ext cx="111673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Bodoni MT" panose="02070603080606020203" pitchFamily="18" charset="0"/>
              </a:rPr>
              <a:t>Resources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23" y="1419225"/>
            <a:ext cx="1933575" cy="2362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312" y="1419225"/>
            <a:ext cx="1919288" cy="23871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49" y="4057651"/>
            <a:ext cx="2400300" cy="2400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34585" y="4057651"/>
            <a:ext cx="1866015" cy="250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0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2728"/>
          <a:stretch/>
        </p:blipFill>
        <p:spPr>
          <a:xfrm>
            <a:off x="1" y="1396532"/>
            <a:ext cx="12192000" cy="546098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Thankyou for Coming to </a:t>
            </a:r>
            <a:r>
              <a:rPr lang="en-US" dirty="0" err="1" smtClean="0"/>
              <a:t>PowerBI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23196" y="4500603"/>
            <a:ext cx="3928070" cy="950438"/>
          </a:xfrm>
          <a:prstGeom prst="rect">
            <a:avLst/>
          </a:prstGeom>
          <a:solidFill>
            <a:srgbClr val="F2C812"/>
          </a:solidFill>
        </p:spPr>
        <p:txBody>
          <a:bodyPr wrap="square" lIns="0" rIns="0" bIns="179285">
            <a:spAutoFit/>
          </a:bodyPr>
          <a:lstStyle/>
          <a:p>
            <a:pPr marL="448193" defTabSz="914367"/>
            <a:r>
              <a:rPr lang="en-US" sz="1568" dirty="0">
                <a:solidFill>
                  <a:srgbClr val="000000"/>
                </a:solidFill>
                <a:latin typeface="Segoe UI Light"/>
              </a:rPr>
              <a:t>Sign up for a free Preview account </a:t>
            </a:r>
            <a:br>
              <a:rPr lang="en-US" sz="1568" dirty="0">
                <a:solidFill>
                  <a:srgbClr val="000000"/>
                </a:solidFill>
                <a:latin typeface="Segoe UI Light"/>
              </a:rPr>
            </a:br>
            <a:endParaRPr lang="en-US" sz="1568" dirty="0">
              <a:solidFill>
                <a:srgbClr val="000000"/>
              </a:solidFill>
              <a:latin typeface="Segoe UI Light"/>
            </a:endParaRPr>
          </a:p>
          <a:p>
            <a:pPr marL="448193" defTabSz="914367"/>
            <a:r>
              <a:rPr lang="en-US" sz="1568" dirty="0">
                <a:solidFill>
                  <a:srgbClr val="000000"/>
                </a:solidFill>
                <a:latin typeface="Segoe UI Light"/>
              </a:rPr>
              <a:t>Take the Power BI Tour</a:t>
            </a:r>
          </a:p>
        </p:txBody>
      </p:sp>
      <p:sp>
        <p:nvSpPr>
          <p:cNvPr id="8" name="Freeform 8"/>
          <p:cNvSpPr>
            <a:spLocks noEditPoints="1"/>
          </p:cNvSpPr>
          <p:nvPr/>
        </p:nvSpPr>
        <p:spPr bwMode="black">
          <a:xfrm rot="5400000">
            <a:off x="2508132" y="4545521"/>
            <a:ext cx="268927" cy="268927"/>
          </a:xfrm>
          <a:custGeom>
            <a:avLst/>
            <a:gdLst>
              <a:gd name="T0" fmla="*/ 68 w 150"/>
              <a:gd name="T1" fmla="*/ 61 h 149"/>
              <a:gd name="T2" fmla="*/ 46 w 150"/>
              <a:gd name="T3" fmla="*/ 84 h 149"/>
              <a:gd name="T4" fmla="*/ 46 w 150"/>
              <a:gd name="T5" fmla="*/ 65 h 149"/>
              <a:gd name="T6" fmla="*/ 75 w 150"/>
              <a:gd name="T7" fmla="*/ 34 h 149"/>
              <a:gd name="T8" fmla="*/ 104 w 150"/>
              <a:gd name="T9" fmla="*/ 65 h 149"/>
              <a:gd name="T10" fmla="*/ 104 w 150"/>
              <a:gd name="T11" fmla="*/ 84 h 149"/>
              <a:gd name="T12" fmla="*/ 82 w 150"/>
              <a:gd name="T13" fmla="*/ 61 h 149"/>
              <a:gd name="T14" fmla="*/ 82 w 150"/>
              <a:gd name="T15" fmla="*/ 113 h 149"/>
              <a:gd name="T16" fmla="*/ 68 w 150"/>
              <a:gd name="T17" fmla="*/ 113 h 149"/>
              <a:gd name="T18" fmla="*/ 68 w 150"/>
              <a:gd name="T19" fmla="*/ 61 h 149"/>
              <a:gd name="T20" fmla="*/ 10 w 150"/>
              <a:gd name="T21" fmla="*/ 75 h 149"/>
              <a:gd name="T22" fmla="*/ 75 w 150"/>
              <a:gd name="T23" fmla="*/ 9 h 149"/>
              <a:gd name="T24" fmla="*/ 140 w 150"/>
              <a:gd name="T25" fmla="*/ 75 h 149"/>
              <a:gd name="T26" fmla="*/ 75 w 150"/>
              <a:gd name="T27" fmla="*/ 140 h 149"/>
              <a:gd name="T28" fmla="*/ 10 w 150"/>
              <a:gd name="T29" fmla="*/ 75 h 149"/>
              <a:gd name="T30" fmla="*/ 0 w 150"/>
              <a:gd name="T31" fmla="*/ 75 h 149"/>
              <a:gd name="T32" fmla="*/ 75 w 150"/>
              <a:gd name="T33" fmla="*/ 149 h 149"/>
              <a:gd name="T34" fmla="*/ 150 w 150"/>
              <a:gd name="T35" fmla="*/ 75 h 149"/>
              <a:gd name="T36" fmla="*/ 75 w 150"/>
              <a:gd name="T37" fmla="*/ 0 h 149"/>
              <a:gd name="T38" fmla="*/ 0 w 150"/>
              <a:gd name="T39" fmla="*/ 75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50" h="149">
                <a:moveTo>
                  <a:pt x="68" y="61"/>
                </a:moveTo>
                <a:cubicBezTo>
                  <a:pt x="46" y="84"/>
                  <a:pt x="46" y="84"/>
                  <a:pt x="46" y="84"/>
                </a:cubicBezTo>
                <a:cubicBezTo>
                  <a:pt x="46" y="65"/>
                  <a:pt x="46" y="65"/>
                  <a:pt x="46" y="65"/>
                </a:cubicBezTo>
                <a:cubicBezTo>
                  <a:pt x="75" y="34"/>
                  <a:pt x="75" y="34"/>
                  <a:pt x="75" y="34"/>
                </a:cubicBezTo>
                <a:cubicBezTo>
                  <a:pt x="104" y="65"/>
                  <a:pt x="104" y="65"/>
                  <a:pt x="104" y="65"/>
                </a:cubicBezTo>
                <a:cubicBezTo>
                  <a:pt x="104" y="84"/>
                  <a:pt x="104" y="84"/>
                  <a:pt x="104" y="84"/>
                </a:cubicBezTo>
                <a:cubicBezTo>
                  <a:pt x="82" y="61"/>
                  <a:pt x="82" y="61"/>
                  <a:pt x="82" y="61"/>
                </a:cubicBezTo>
                <a:cubicBezTo>
                  <a:pt x="82" y="113"/>
                  <a:pt x="82" y="113"/>
                  <a:pt x="82" y="113"/>
                </a:cubicBezTo>
                <a:cubicBezTo>
                  <a:pt x="68" y="113"/>
                  <a:pt x="68" y="113"/>
                  <a:pt x="68" y="113"/>
                </a:cubicBezTo>
                <a:lnTo>
                  <a:pt x="68" y="61"/>
                </a:lnTo>
                <a:close/>
                <a:moveTo>
                  <a:pt x="10" y="75"/>
                </a:moveTo>
                <a:cubicBezTo>
                  <a:pt x="10" y="39"/>
                  <a:pt x="39" y="9"/>
                  <a:pt x="75" y="9"/>
                </a:cubicBezTo>
                <a:cubicBezTo>
                  <a:pt x="111" y="9"/>
                  <a:pt x="140" y="39"/>
                  <a:pt x="140" y="75"/>
                </a:cubicBezTo>
                <a:cubicBezTo>
                  <a:pt x="140" y="111"/>
                  <a:pt x="111" y="140"/>
                  <a:pt x="75" y="140"/>
                </a:cubicBezTo>
                <a:cubicBezTo>
                  <a:pt x="39" y="140"/>
                  <a:pt x="10" y="111"/>
                  <a:pt x="10" y="75"/>
                </a:cubicBezTo>
                <a:moveTo>
                  <a:pt x="0" y="75"/>
                </a:moveTo>
                <a:cubicBezTo>
                  <a:pt x="0" y="116"/>
                  <a:pt x="34" y="149"/>
                  <a:pt x="75" y="149"/>
                </a:cubicBezTo>
                <a:cubicBezTo>
                  <a:pt x="116" y="149"/>
                  <a:pt x="150" y="116"/>
                  <a:pt x="150" y="75"/>
                </a:cubicBezTo>
                <a:cubicBezTo>
                  <a:pt x="150" y="33"/>
                  <a:pt x="116" y="0"/>
                  <a:pt x="75" y="0"/>
                </a:cubicBezTo>
                <a:cubicBezTo>
                  <a:pt x="34" y="0"/>
                  <a:pt x="0" y="33"/>
                  <a:pt x="0" y="75"/>
                </a:cubicBez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12" name="Freeform 8"/>
          <p:cNvSpPr>
            <a:spLocks noEditPoints="1"/>
          </p:cNvSpPr>
          <p:nvPr/>
        </p:nvSpPr>
        <p:spPr bwMode="black">
          <a:xfrm rot="5400000">
            <a:off x="2508132" y="4998281"/>
            <a:ext cx="268927" cy="268927"/>
          </a:xfrm>
          <a:custGeom>
            <a:avLst/>
            <a:gdLst>
              <a:gd name="T0" fmla="*/ 68 w 150"/>
              <a:gd name="T1" fmla="*/ 61 h 149"/>
              <a:gd name="T2" fmla="*/ 46 w 150"/>
              <a:gd name="T3" fmla="*/ 84 h 149"/>
              <a:gd name="T4" fmla="*/ 46 w 150"/>
              <a:gd name="T5" fmla="*/ 65 h 149"/>
              <a:gd name="T6" fmla="*/ 75 w 150"/>
              <a:gd name="T7" fmla="*/ 34 h 149"/>
              <a:gd name="T8" fmla="*/ 104 w 150"/>
              <a:gd name="T9" fmla="*/ 65 h 149"/>
              <a:gd name="T10" fmla="*/ 104 w 150"/>
              <a:gd name="T11" fmla="*/ 84 h 149"/>
              <a:gd name="T12" fmla="*/ 82 w 150"/>
              <a:gd name="T13" fmla="*/ 61 h 149"/>
              <a:gd name="T14" fmla="*/ 82 w 150"/>
              <a:gd name="T15" fmla="*/ 113 h 149"/>
              <a:gd name="T16" fmla="*/ 68 w 150"/>
              <a:gd name="T17" fmla="*/ 113 h 149"/>
              <a:gd name="T18" fmla="*/ 68 w 150"/>
              <a:gd name="T19" fmla="*/ 61 h 149"/>
              <a:gd name="T20" fmla="*/ 10 w 150"/>
              <a:gd name="T21" fmla="*/ 75 h 149"/>
              <a:gd name="T22" fmla="*/ 75 w 150"/>
              <a:gd name="T23" fmla="*/ 9 h 149"/>
              <a:gd name="T24" fmla="*/ 140 w 150"/>
              <a:gd name="T25" fmla="*/ 75 h 149"/>
              <a:gd name="T26" fmla="*/ 75 w 150"/>
              <a:gd name="T27" fmla="*/ 140 h 149"/>
              <a:gd name="T28" fmla="*/ 10 w 150"/>
              <a:gd name="T29" fmla="*/ 75 h 149"/>
              <a:gd name="T30" fmla="*/ 0 w 150"/>
              <a:gd name="T31" fmla="*/ 75 h 149"/>
              <a:gd name="T32" fmla="*/ 75 w 150"/>
              <a:gd name="T33" fmla="*/ 149 h 149"/>
              <a:gd name="T34" fmla="*/ 150 w 150"/>
              <a:gd name="T35" fmla="*/ 75 h 149"/>
              <a:gd name="T36" fmla="*/ 75 w 150"/>
              <a:gd name="T37" fmla="*/ 0 h 149"/>
              <a:gd name="T38" fmla="*/ 0 w 150"/>
              <a:gd name="T39" fmla="*/ 75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50" h="149">
                <a:moveTo>
                  <a:pt x="68" y="61"/>
                </a:moveTo>
                <a:cubicBezTo>
                  <a:pt x="46" y="84"/>
                  <a:pt x="46" y="84"/>
                  <a:pt x="46" y="84"/>
                </a:cubicBezTo>
                <a:cubicBezTo>
                  <a:pt x="46" y="65"/>
                  <a:pt x="46" y="65"/>
                  <a:pt x="46" y="65"/>
                </a:cubicBezTo>
                <a:cubicBezTo>
                  <a:pt x="75" y="34"/>
                  <a:pt x="75" y="34"/>
                  <a:pt x="75" y="34"/>
                </a:cubicBezTo>
                <a:cubicBezTo>
                  <a:pt x="104" y="65"/>
                  <a:pt x="104" y="65"/>
                  <a:pt x="104" y="65"/>
                </a:cubicBezTo>
                <a:cubicBezTo>
                  <a:pt x="104" y="84"/>
                  <a:pt x="104" y="84"/>
                  <a:pt x="104" y="84"/>
                </a:cubicBezTo>
                <a:cubicBezTo>
                  <a:pt x="82" y="61"/>
                  <a:pt x="82" y="61"/>
                  <a:pt x="82" y="61"/>
                </a:cubicBezTo>
                <a:cubicBezTo>
                  <a:pt x="82" y="113"/>
                  <a:pt x="82" y="113"/>
                  <a:pt x="82" y="113"/>
                </a:cubicBezTo>
                <a:cubicBezTo>
                  <a:pt x="68" y="113"/>
                  <a:pt x="68" y="113"/>
                  <a:pt x="68" y="113"/>
                </a:cubicBezTo>
                <a:lnTo>
                  <a:pt x="68" y="61"/>
                </a:lnTo>
                <a:close/>
                <a:moveTo>
                  <a:pt x="10" y="75"/>
                </a:moveTo>
                <a:cubicBezTo>
                  <a:pt x="10" y="39"/>
                  <a:pt x="39" y="9"/>
                  <a:pt x="75" y="9"/>
                </a:cubicBezTo>
                <a:cubicBezTo>
                  <a:pt x="111" y="9"/>
                  <a:pt x="140" y="39"/>
                  <a:pt x="140" y="75"/>
                </a:cubicBezTo>
                <a:cubicBezTo>
                  <a:pt x="140" y="111"/>
                  <a:pt x="111" y="140"/>
                  <a:pt x="75" y="140"/>
                </a:cubicBezTo>
                <a:cubicBezTo>
                  <a:pt x="39" y="140"/>
                  <a:pt x="10" y="111"/>
                  <a:pt x="10" y="75"/>
                </a:cubicBezTo>
                <a:moveTo>
                  <a:pt x="0" y="75"/>
                </a:moveTo>
                <a:cubicBezTo>
                  <a:pt x="0" y="116"/>
                  <a:pt x="34" y="149"/>
                  <a:pt x="75" y="149"/>
                </a:cubicBezTo>
                <a:cubicBezTo>
                  <a:pt x="116" y="149"/>
                  <a:pt x="150" y="116"/>
                  <a:pt x="150" y="75"/>
                </a:cubicBezTo>
                <a:cubicBezTo>
                  <a:pt x="150" y="33"/>
                  <a:pt x="116" y="0"/>
                  <a:pt x="75" y="0"/>
                </a:cubicBezTo>
                <a:cubicBezTo>
                  <a:pt x="34" y="0"/>
                  <a:pt x="0" y="33"/>
                  <a:pt x="0" y="75"/>
                </a:cubicBez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05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6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063" y="6086120"/>
            <a:ext cx="1316850" cy="451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825" y="128588"/>
            <a:ext cx="10644187" cy="627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Let’s Create PowerBI from Scratch to Dashboard.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57650" y="871538"/>
            <a:ext cx="4371975" cy="6278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solidFill>
                  <a:schemeClr val="tx1"/>
                </a:solidFill>
              </a:rPr>
              <a:t>Let’s dig deeper into PowerBI</a:t>
            </a:r>
            <a:endParaRPr lang="en-IN" sz="2400" dirty="0" err="1" smtClean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166" y="1614488"/>
            <a:ext cx="8619897" cy="4643437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 bwMode="auto">
          <a:xfrm>
            <a:off x="2103119" y="3107778"/>
            <a:ext cx="2651760" cy="209005"/>
          </a:xfrm>
          <a:prstGeom prst="lef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85063" y="2926048"/>
            <a:ext cx="2536643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Relationship view</a:t>
            </a:r>
            <a:endParaRPr lang="en-IN" sz="20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9761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7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063" y="6086120"/>
            <a:ext cx="1316850" cy="451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825" y="128588"/>
            <a:ext cx="10644187" cy="627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Let’s Create PowerBI from Scratch to Dashboard.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81" y="968148"/>
            <a:ext cx="3000375" cy="11334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249" y="968148"/>
            <a:ext cx="1447800" cy="47434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042" y="867473"/>
            <a:ext cx="4383021" cy="4944800"/>
          </a:xfrm>
          <a:prstGeom prst="rect">
            <a:avLst/>
          </a:prstGeom>
        </p:spPr>
      </p:pic>
      <p:sp>
        <p:nvSpPr>
          <p:cNvPr id="13" name="Left-Right Arrow 12"/>
          <p:cNvSpPr/>
          <p:nvPr/>
        </p:nvSpPr>
        <p:spPr bwMode="auto">
          <a:xfrm>
            <a:off x="3396343" y="1534885"/>
            <a:ext cx="418011" cy="202475"/>
          </a:xfrm>
          <a:prstGeom prst="left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Left-Right Arrow 13"/>
          <p:cNvSpPr/>
          <p:nvPr/>
        </p:nvSpPr>
        <p:spPr bwMode="auto">
          <a:xfrm>
            <a:off x="5998912" y="3672840"/>
            <a:ext cx="1290162" cy="533400"/>
          </a:xfrm>
          <a:prstGeom prst="left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5881" y="2586446"/>
            <a:ext cx="3372530" cy="6278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1.We open Getdata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14354" y="5886750"/>
            <a:ext cx="3372530" cy="6278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2. More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819470" y="3339873"/>
            <a:ext cx="3372530" cy="9602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3. Access point connectors</a:t>
            </a:r>
          </a:p>
        </p:txBody>
      </p:sp>
    </p:spTree>
    <p:extLst>
      <p:ext uri="{BB962C8B-B14F-4D97-AF65-F5344CB8AC3E}">
        <p14:creationId xmlns:p14="http://schemas.microsoft.com/office/powerpoint/2010/main" val="2413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8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063" y="6086120"/>
            <a:ext cx="1316850" cy="451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825" y="128588"/>
            <a:ext cx="10644187" cy="627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Let’s Create PowerBI from Scratch to Dashboard.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5029" y="2867801"/>
            <a:ext cx="9248502" cy="42165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Fields- Values, Filters, Legend, Drill through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Ribbon Charts.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Analytics Pane.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Bookmarks.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Report Themes.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Quick Measures.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Quick Accessibility in </a:t>
            </a:r>
            <a:r>
              <a:rPr lang="en-IN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PowerBI</a:t>
            </a:r>
            <a:r>
              <a:rPr lang="en-IN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reports.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Grouping and Binning.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Snap to Grid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 a column from example.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PowerBI Phone apps.</a:t>
            </a:r>
            <a:endParaRPr lang="en-IN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774" y="756452"/>
            <a:ext cx="11044237" cy="211134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N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Using </a:t>
            </a:r>
            <a:r>
              <a:rPr lang="en-IN" sz="24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PowerBI</a:t>
            </a:r>
            <a:r>
              <a:rPr lang="en-IN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Desktop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I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N" sz="24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PowerBI</a:t>
            </a:r>
            <a:r>
              <a:rPr lang="en-IN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desktop led us to explore data more accurately using the ability to build robust data models. Some of the unique key players involves are these below mentioned factors. </a:t>
            </a:r>
          </a:p>
        </p:txBody>
      </p:sp>
    </p:spTree>
    <p:extLst>
      <p:ext uri="{BB962C8B-B14F-4D97-AF65-F5344CB8AC3E}">
        <p14:creationId xmlns:p14="http://schemas.microsoft.com/office/powerpoint/2010/main" val="117000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9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063" y="6086120"/>
            <a:ext cx="1316850" cy="451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825" y="128588"/>
            <a:ext cx="10644187" cy="627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               Let’s Create PowerBI from Scratch to Dashboard.</a:t>
            </a:r>
            <a:endParaRPr lang="en-IN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00300" y="2793422"/>
            <a:ext cx="7386637" cy="62786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IN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FIELDS</a:t>
            </a:r>
          </a:p>
        </p:txBody>
      </p:sp>
    </p:spTree>
    <p:extLst>
      <p:ext uri="{BB962C8B-B14F-4D97-AF65-F5344CB8AC3E}">
        <p14:creationId xmlns:p14="http://schemas.microsoft.com/office/powerpoint/2010/main" val="193990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STB Product Families 2013">
  <a:themeElements>
    <a:clrScheme name="Custom 4">
      <a:dk1>
        <a:srgbClr val="000000"/>
      </a:dk1>
      <a:lt1>
        <a:srgbClr val="FFFFFF"/>
      </a:lt1>
      <a:dk2>
        <a:srgbClr val="505050"/>
      </a:dk2>
      <a:lt2>
        <a:srgbClr val="D2D2D2"/>
      </a:lt2>
      <a:accent1>
        <a:srgbClr val="DC3C00"/>
      </a:accent1>
      <a:accent2>
        <a:srgbClr val="FF8C00"/>
      </a:accent2>
      <a:accent3>
        <a:srgbClr val="0072C6"/>
      </a:accent3>
      <a:accent4>
        <a:srgbClr val="008272"/>
      </a:accent4>
      <a:accent5>
        <a:srgbClr val="68217A"/>
      </a:accent5>
      <a:accent6>
        <a:srgbClr val="00BCF2"/>
      </a:accent6>
      <a:hlink>
        <a:srgbClr val="D2D2D2"/>
      </a:hlink>
      <a:folHlink>
        <a:srgbClr val="505050"/>
      </a:folHlink>
    </a:clrScheme>
    <a:fontScheme name="STB-2013-Segoe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8DAB7D18-9A9C-442A-B50E-F6F6DCC92343}" vid="{626FD01B-D220-44C7-964F-5ACF063E0159}"/>
    </a:ext>
  </a:extLst>
</a:theme>
</file>

<file path=ppt/theme/theme10.xml><?xml version="1.0" encoding="utf-8"?>
<a:theme xmlns:a="http://schemas.openxmlformats.org/drawingml/2006/main" name="2_LIGHT COLOR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01585BF9-DAFB-4D05-AB61-D5E973BF12D0}" vid="{F7B22F6B-F826-443B-8C90-7F7D36D644D5}"/>
    </a:ext>
  </a:extLst>
</a:theme>
</file>

<file path=ppt/theme/theme11.xml><?xml version="1.0" encoding="utf-8"?>
<a:theme xmlns:a="http://schemas.openxmlformats.org/drawingml/2006/main" name="5_LIGHT COLOR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01585BF9-DAFB-4D05-AB61-D5E973BF12D0}" vid="{F7B22F6B-F826-443B-8C90-7F7D36D644D5}"/>
    </a:ext>
  </a:extLst>
</a:theme>
</file>

<file path=ppt/theme/theme12.xml><?xml version="1.0" encoding="utf-8"?>
<a:theme xmlns:a="http://schemas.openxmlformats.org/drawingml/2006/main" name="3_WHITE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Power BI Overview _BRK2568" id="{07B3E290-5A9F-466B-B48F-03423F871227}" vid="{2FDE698B-BE5B-4706-AA82-1865D512E0D0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ower BI Template">
  <a:themeElements>
    <a:clrScheme name="New Power BI L300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FF8C00"/>
      </a:accent2>
      <a:accent3>
        <a:srgbClr val="FF8C00"/>
      </a:accent3>
      <a:accent4>
        <a:srgbClr val="107C10"/>
      </a:accent4>
      <a:accent5>
        <a:srgbClr val="107C10"/>
      </a:accent5>
      <a:accent6>
        <a:srgbClr val="00B0F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01585BF9-DAFB-4D05-AB61-D5E973BF12D0}" vid="{F7B22F6B-F826-443B-8C90-7F7D36D644D5}"/>
    </a:ext>
  </a:extLst>
</a:theme>
</file>

<file path=ppt/theme/theme3.xml><?xml version="1.0" encoding="utf-8"?>
<a:theme xmlns:a="http://schemas.openxmlformats.org/drawingml/2006/main" name="2_WHITE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Power BI Overview _BRK2568" id="{E49EA6DA-94D8-45DC-A9F2-0C4322309D29}" vid="{B53B337B-29AC-4FFD-92F8-9CB5DFE2CCB6}"/>
    </a:ext>
  </a:extLst>
</a:theme>
</file>

<file path=ppt/theme/theme4.xml><?xml version="1.0" encoding="utf-8"?>
<a:theme xmlns:a="http://schemas.openxmlformats.org/drawingml/2006/main" name="3_LIGHT COLOR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01585BF9-DAFB-4D05-AB61-D5E973BF12D0}" vid="{F7B22F6B-F826-443B-8C90-7F7D36D644D5}"/>
    </a:ext>
  </a:extLst>
</a:theme>
</file>

<file path=ppt/theme/theme5.xml><?xml version="1.0" encoding="utf-8"?>
<a:theme xmlns:a="http://schemas.openxmlformats.org/drawingml/2006/main" name="2_Power BI Template">
  <a:themeElements>
    <a:clrScheme name="New Power BI L300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FF8C00"/>
      </a:accent2>
      <a:accent3>
        <a:srgbClr val="FF8C00"/>
      </a:accent3>
      <a:accent4>
        <a:srgbClr val="107C10"/>
      </a:accent4>
      <a:accent5>
        <a:srgbClr val="107C10"/>
      </a:accent5>
      <a:accent6>
        <a:srgbClr val="00B0F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01585BF9-DAFB-4D05-AB61-D5E973BF12D0}" vid="{F7B22F6B-F826-443B-8C90-7F7D36D644D5}"/>
    </a:ext>
  </a:extLst>
</a:theme>
</file>

<file path=ppt/theme/theme6.xml><?xml version="1.0" encoding="utf-8"?>
<a:theme xmlns:a="http://schemas.openxmlformats.org/drawingml/2006/main" name="3_Power BI Template">
  <a:themeElements>
    <a:clrScheme name="New Power BI L300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FF8C00"/>
      </a:accent2>
      <a:accent3>
        <a:srgbClr val="FF8C00"/>
      </a:accent3>
      <a:accent4>
        <a:srgbClr val="107C10"/>
      </a:accent4>
      <a:accent5>
        <a:srgbClr val="107C10"/>
      </a:accent5>
      <a:accent6>
        <a:srgbClr val="00B0F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01585BF9-DAFB-4D05-AB61-D5E973BF12D0}" vid="{F7B22F6B-F826-443B-8C90-7F7D36D644D5}"/>
    </a:ext>
  </a:extLst>
</a:theme>
</file>

<file path=ppt/theme/theme7.xml><?xml version="1.0" encoding="utf-8"?>
<a:theme xmlns:a="http://schemas.openxmlformats.org/drawingml/2006/main" name="1_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Breakout_Template.potx" id="{1A2CE55D-C0EF-4064-A39F-620642E032AA}" vid="{A3A9C9DA-6617-4D3E-A382-CDB23C8F3BF1}"/>
    </a:ext>
  </a:extLst>
</a:theme>
</file>

<file path=ppt/theme/theme8.xml><?xml version="1.0" encoding="utf-8"?>
<a:theme xmlns:a="http://schemas.openxmlformats.org/drawingml/2006/main" name="4_Power BI Template">
  <a:themeElements>
    <a:clrScheme name="New Power BI L300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FF8C00"/>
      </a:accent2>
      <a:accent3>
        <a:srgbClr val="FF8C00"/>
      </a:accent3>
      <a:accent4>
        <a:srgbClr val="107C10"/>
      </a:accent4>
      <a:accent5>
        <a:srgbClr val="107C10"/>
      </a:accent5>
      <a:accent6>
        <a:srgbClr val="00B0F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01585BF9-DAFB-4D05-AB61-D5E973BF12D0}" vid="{F7B22F6B-F826-443B-8C90-7F7D36D644D5}"/>
    </a:ext>
  </a:extLst>
</a:theme>
</file>

<file path=ppt/theme/theme9.xml><?xml version="1.0" encoding="utf-8"?>
<a:theme xmlns:a="http://schemas.openxmlformats.org/drawingml/2006/main" name="4_LIGHT COLOR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01585BF9-DAFB-4D05-AB61-D5E973BF12D0}" vid="{F7B22F6B-F826-443B-8C90-7F7D36D644D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DocumentSet ItemUpdated</Name>
    <Synchronization>Synchronous</Synchronization>
    <Type>10002</Type>
    <SequenceNumber>100</SequenceNumber>
    <Url/>
    <Assembly>Microsoft.Office.DocumentManagement, Version=15.0.0.0, Culture=neutral, PublicKeyToken=71e9bce111e9429c</Assembly>
    <Class>Microsoft.Office.DocumentManagement.DocumentSets.DocumentSetEventReceiver</Class>
    <Data/>
    <Filter/>
  </Receiver>
  <Receiver>
    <Name>DocumentSet ItemAdded</Name>
    <Synchronization>Synchronous</Synchronization>
    <Type>10001</Type>
    <SequenceNumber>100</SequenceNumber>
    <Url/>
    <Assembly>Microsoft.Office.DocumentManagement, Version=15.0.0.0, Culture=neutral, PublicKeyToken=71e9bce111e9429c</Assembly>
    <Class>Microsoft.Office.DocumentManagement.DocumentSets.DocumentSetItemsEventReceiver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Description xmlns="230e9df3-be65-4c73-a93b-d1236ebd677e">This is a level 200 deck that outlines the Power BI capabilities. It is a more detailed deck that accompanies the level 100 Power BI launch deck. It is intended to complement the Power BI IT Pro Level 200 Deck.</DocumentDescription>
    <hd9637eefc984b85b6097c6374e15725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technical presentations</TermName>
          <TermId xmlns="http://schemas.microsoft.com/office/infopath/2007/PartnerControls">83a894cf-702b-47fc-aba5-41bd10dc1e75</TermId>
        </TermInfo>
      </Terms>
    </hd9637eefc984b85b6097c6374e15725>
    <k20e0dfa74bf4e44818db03027b0ccd8 xmlns="230e9df3-be65-4c73-a93b-d1236ebd677e">
      <Terms xmlns="http://schemas.microsoft.com/office/infopath/2007/PartnerControls"/>
    </k20e0dfa74bf4e44818db03027b0ccd8>
    <od9986d31974458fb3007746ec0bce5f xmlns="230e9df3-be65-4c73-a93b-d1236ebd677e">
      <Terms xmlns="http://schemas.microsoft.com/office/infopath/2007/PartnerControls"/>
    </od9986d31974458fb3007746ec0bce5f>
    <Owner xmlns="230e9df3-be65-4c73-a93b-d1236ebd677e">
      <UserInfo>
        <DisplayName>Sanjay Soni</DisplayName>
        <AccountId>20060</AccountId>
        <AccountType/>
      </UserInfo>
    </Owner>
    <k21a64daf20d4502b2796a1c6b8ce6c8 xmlns="230e9df3-be65-4c73-a93b-d1236ebd677e">
      <Terms xmlns="http://schemas.microsoft.com/office/infopath/2007/PartnerControls"/>
    </k21a64daf20d4502b2796a1c6b8ce6c8>
    <Expire_x0020_Review xmlns="230e9df3-be65-4c73-a93b-d1236ebd677e">2016-08-08T07:00:00+00:00</Expire_x0020_Review>
    <l3c3ea61849e4288a8acc49bb5388e8c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SQL Server Marketing</TermName>
          <TermId xmlns="http://schemas.microsoft.com/office/infopath/2007/PartnerControls">bb7921b3-c1d8-4da4-b894-8b6075d9546d</TermId>
        </TermInfo>
        <TermInfo xmlns="http://schemas.microsoft.com/office/infopath/2007/PartnerControls">
          <TermName xmlns="http://schemas.microsoft.com/office/infopath/2007/PartnerControls">Cloud and Enterprise Marketing Group</TermName>
          <TermId xmlns="http://schemas.microsoft.com/office/infopath/2007/PartnerControls">4f75e184-e5aa-4234-a07f-b032d60df254</TermId>
        </TermInfo>
      </Terms>
    </l3c3ea61849e4288a8acc49bb5388e8c>
    <ConfidentialityTaxHTField0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customer ready</TermName>
          <TermId xmlns="http://schemas.microsoft.com/office/infopath/2007/PartnerControls">8986c41d-21c5-4f8f-8a12-ea4625b46858</TermId>
        </TermInfo>
      </Terms>
    </ConfidentialityTaxHTField0>
    <ApplyWorkflowRules xmlns="ad820760-4664-4be3-bee2-f8b9a6708b4c">No</ApplyWorkflowRules>
    <eb54ac91059940029a3cc8a4ff5af673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SQL Server Domain</TermName>
          <TermId xmlns="http://schemas.microsoft.com/office/infopath/2007/PartnerControls">0c0f1824-39dc-4b26-8c74-eff4364b812b</TermId>
        </TermInfo>
        <TermInfo xmlns="http://schemas.microsoft.com/office/infopath/2007/PartnerControls">
          <TermName xmlns="http://schemas.microsoft.com/office/infopath/2007/PartnerControls">Server and Tools Business</TermName>
          <TermId xmlns="http://schemas.microsoft.com/office/infopath/2007/PartnerControls">6783548d-8609-4f97-be4a-4ca2616905a6</TermId>
        </TermInfo>
      </Terms>
    </eb54ac91059940029a3cc8a4ff5af673>
    <PublishingPageContent xmlns="http://schemas.microsoft.com/sharepoint/v3" xsi:nil="true"/>
    <MediaTitle xmlns="ad820760-4664-4be3-bee2-f8b9a6708b4c" xsi:nil="true"/>
    <IconOverlay xmlns="http://schemas.microsoft.com/sharepoint/v4" xsi:nil="true"/>
    <ef109fd36bcf4bcd9dd945731030600b xmlns="230e9df3-be65-4c73-a93b-d1236ebd677e">
      <Terms xmlns="http://schemas.microsoft.com/office/infopath/2007/PartnerControls"/>
    </ef109fd36bcf4bcd9dd945731030600b>
    <PublishDate xmlns="ad820760-4664-4be3-bee2-f8b9a6708b4c" xsi:nil="true"/>
    <LCA_x0020_Approved xmlns="230e9df3-be65-4c73-a93b-d1236ebd677e">
      <UserInfo>
        <DisplayName/>
        <AccountId xsi:nil="true"/>
        <AccountType/>
      </UserInfo>
    </LCA_x0020_Approved>
    <ec5b2ad5c27b45fb8a00a1f27c7ce1ae xmlns="230e9df3-be65-4c73-a93b-d1236ebd677e">
      <Terms xmlns="http://schemas.microsoft.com/office/infopath/2007/PartnerControls"/>
    </ec5b2ad5c27b45fb8a00a1f27c7ce1ae>
    <bf80e81150e248c48aa8cffdf0021a1f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SQL Server</TermName>
          <TermId xmlns="http://schemas.microsoft.com/office/infopath/2007/PartnerControls">261ba873-f3ab-420e-96d6-e3004596a551</TermId>
        </TermInfo>
        <TermInfo xmlns="http://schemas.microsoft.com/office/infopath/2007/PartnerControls">
          <TermName xmlns="http://schemas.microsoft.com/office/infopath/2007/PartnerControls">Microsoft SQL Server Business Intelligence</TermName>
          <TermId xmlns="http://schemas.microsoft.com/office/infopath/2007/PartnerControls">9ffb7045-1f1b-41c0-987f-ffdc7c6f53c0</TermId>
        </TermInfo>
      </Terms>
    </bf80e81150e248c48aa8cffdf0021a1f>
    <m6d26e40ac264097a006193f92232ece xmlns="230e9df3-be65-4c73-a93b-d1236ebd677e">
      <Terms xmlns="http://schemas.microsoft.com/office/infopath/2007/PartnerControls"/>
    </m6d26e40ac264097a006193f92232ece>
    <b60f8d2dbb984f349d80d8196897f4d3 xmlns="230e9df3-be65-4c73-a93b-d1236ebd677e">
      <Terms xmlns="http://schemas.microsoft.com/office/infopath/2007/PartnerControls"/>
    </b60f8d2dbb984f349d80d8196897f4d3>
    <Thumbnail1 xmlns="230e9df3-be65-4c73-a93b-d1236ebd677e">
      <Url>http://infopedia/kc02/media/Thumbnails/SQL Server Domain/KC02-23-74586/Power BI Capability Deck L200.png</Url>
      <Description>/kc02/media/Thumbnails/SQL Server Domain/KC02-23-74586/Power BI Capability Deck L200.png</Description>
    </Thumbnail1>
    <i0d941ee1e744ffea7aeee9924c91cbb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business intelligence</TermName>
          <TermId xmlns="http://schemas.microsoft.com/office/infopath/2007/PartnerControls">e1f9659f-bde9-4479-81f9-2bc6e8ec0057</TermId>
        </TermInfo>
      </Terms>
    </i0d941ee1e744ffea7aeee9924c91cbb>
    <PublishingExpirationDate xmlns="http://schemas.microsoft.com/sharepoint/v3" xsi:nil="true"/>
    <RoutingRuleDescription xmlns="http://schemas.microsoft.com/sharepoint/v3" xsi:nil="true"/>
    <DocumentSetKcId xmlns="ad820760-4664-4be3-bee2-f8b9a6708b4c">74586</DocumentSetKcId>
    <CoOwner xmlns="ad820760-4664-4be3-bee2-f8b9a6708b4c">
      <UserInfo>
        <DisplayName>i:0#.w|redmond\meeryan</DisplayName>
        <AccountId>6624</AccountId>
        <AccountType/>
      </UserInfo>
      <UserInfo>
        <DisplayName>i:0#.w|redmond\v-anmarv</DisplayName>
        <AccountId>62976</AccountId>
        <AccountType/>
      </UserInfo>
      <UserInfo>
        <DisplayName>i:0#.w|redmond\chrisper</DisplayName>
        <AccountId>49210</AccountId>
        <AccountType/>
      </UserInfo>
    </CoOwner>
    <i1b478372f814787abd313030b81fcb2 xmlns="230e9df3-be65-4c73-a93b-d1236ebd677e">
      <Terms xmlns="http://schemas.microsoft.com/office/infopath/2007/PartnerControls"/>
    </i1b478372f814787abd313030b81fcb2>
    <TaxKeywordTaxHTField xmlns="230e9df3-be65-4c73-a93b-d1236ebd677e">
      <Terms xmlns="http://schemas.microsoft.com/office/infopath/2007/PartnerControls"/>
    </TaxKeywordTaxHTField>
    <TaxCatchAll xmlns="230e9df3-be65-4c73-a93b-d1236ebd677e">
      <Value>31</Value>
      <Value>13</Value>
      <Value>216</Value>
      <Value>311</Value>
      <Value>262</Value>
      <Value>762</Value>
      <Value>566</Value>
      <Value>156</Value>
      <Value>2324</Value>
    </TaxCatchAll>
    <mb88723863e1404388ba3733387d48df xmlns="230e9df3-be65-4c73-a93b-d1236ebd677e">
      <Terms xmlns="http://schemas.microsoft.com/office/infopath/2007/PartnerControls"/>
    </mb88723863e1404388ba3733387d48df>
    <b1337ea954344dcfb0425a10eee4daa8 xmlns="ad820760-4664-4be3-bee2-f8b9a6708b4c">
      <Terms xmlns="http://schemas.microsoft.com/office/infopath/2007/PartnerControls"/>
    </b1337ea954344dcfb0425a10eee4daa8>
    <kf34bcdc8fc34e479d3f94c6210e8e27 xmlns="230e9df3-be65-4c73-a93b-d1236ebd677e">
      <Terms xmlns="http://schemas.microsoft.com/office/infopath/2007/PartnerControls"/>
    </kf34bcdc8fc34e479d3f94c6210e8e27>
    <m6c7b4717b6346e6a075a59dd47eac69 xmlns="230e9df3-be65-4c73-a93b-d1236ebd677e">
      <Terms xmlns="http://schemas.microsoft.com/office/infopath/2007/PartnerControls"/>
    </m6c7b4717b6346e6a075a59dd47eac69>
    <_dlc_DocId xmlns="230e9df3-be65-4c73-a93b-d1236ebd677e">KC02-23-74598</_dlc_DocId>
    <_dlc_DocIdUrl xmlns="230e9df3-be65-4c73-a93b-d1236ebd677e">
      <Url>http://infopedia/kc02/docstore/_layouts/DocIdRedir.aspx?ID=KC02-23-74598</Url>
      <Description>KC02-23-74598</Description>
    </_dlc_DocIdUrl>
    <AverageRating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KCDoc" ma:contentTypeID="0x0101000E4CB7077FEE4FF7AE86D4A500EEC7800300C6CD36C6B4DAA64EAACFCCF5D9298AA000B09CC05C6355444CB49B4B62F83D23B8" ma:contentTypeVersion="43" ma:contentTypeDescription="" ma:contentTypeScope="" ma:versionID="529c3d1a1ff7547e8cab9af9dc74631e">
  <xsd:schema xmlns:xsd="http://www.w3.org/2001/XMLSchema" xmlns:xs="http://www.w3.org/2001/XMLSchema" xmlns:p="http://schemas.microsoft.com/office/2006/metadata/properties" xmlns:ns1="http://schemas.microsoft.com/sharepoint/v3" xmlns:ns2="230e9df3-be65-4c73-a93b-d1236ebd677e" xmlns:ns3="ad820760-4664-4be3-bee2-f8b9a6708b4c" xmlns:ns4="http://schemas.microsoft.com/sharepoint/v4" targetNamespace="http://schemas.microsoft.com/office/2006/metadata/properties" ma:root="true" ma:fieldsID="d263f6792e3b868d0f42c9b986651ab9" ns1:_="" ns2:_="" ns3:_="" ns4:_="">
    <xsd:import namespace="http://schemas.microsoft.com/sharepoint/v3"/>
    <xsd:import namespace="230e9df3-be65-4c73-a93b-d1236ebd677e"/>
    <xsd:import namespace="ad820760-4664-4be3-bee2-f8b9a6708b4c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DocumentDescription" minOccurs="0"/>
                <xsd:element ref="ns3:PublishDate" minOccurs="0"/>
                <xsd:element ref="ns1:PublishingExpirationDate" minOccurs="0"/>
                <xsd:element ref="ns1:AverageRating" minOccurs="0"/>
                <xsd:element ref="ns2:Thumbnail1" minOccurs="0"/>
                <xsd:element ref="ns1:PublishingPageContent" minOccurs="0"/>
                <xsd:element ref="ns1:RatingCount" minOccurs="0"/>
                <xsd:element ref="ns2:Owner" minOccurs="0"/>
                <xsd:element ref="ns2:LCA_x0020_Approved" minOccurs="0"/>
                <xsd:element ref="ns2:Expire_x0020_Review" minOccurs="0"/>
                <xsd:element ref="ns3:DocumentSetKcId" minOccurs="0"/>
                <xsd:element ref="ns3:CoOwner" minOccurs="0"/>
                <xsd:element ref="ns3:MediaTitle" minOccurs="0"/>
                <xsd:element ref="ns2:hd9637eefc984b85b6097c6374e15725" minOccurs="0"/>
                <xsd:element ref="ns2:l3c3ea61849e4288a8acc49bb5388e8c" minOccurs="0"/>
                <xsd:element ref="ns1:RoutingRuleDescription" minOccurs="0"/>
                <xsd:element ref="ns2:i0d941ee1e744ffea7aeee9924c91cbb" minOccurs="0"/>
                <xsd:element ref="ns2:TaxCatchAllLabel" minOccurs="0"/>
                <xsd:element ref="ns2:k21a64daf20d4502b2796a1c6b8ce6c8" minOccurs="0"/>
                <xsd:element ref="ns2:TaxCatchAll" minOccurs="0"/>
                <xsd:element ref="ns2:ef109fd36bcf4bcd9dd945731030600b" minOccurs="0"/>
                <xsd:element ref="ns2:mb88723863e1404388ba3733387d48df" minOccurs="0"/>
                <xsd:element ref="ns2:kf34bcdc8fc34e479d3f94c6210e8e27" minOccurs="0"/>
                <xsd:element ref="ns2:_dlc_DocIdUrl" minOccurs="0"/>
                <xsd:element ref="ns2:ec5b2ad5c27b45fb8a00a1f27c7ce1ae" minOccurs="0"/>
                <xsd:element ref="ns2:_dlc_DocIdPersistId" minOccurs="0"/>
                <xsd:element ref="ns2:b60f8d2dbb984f349d80d8196897f4d3" minOccurs="0"/>
                <xsd:element ref="ns2:ConfidentialityTaxHTField0" minOccurs="0"/>
                <xsd:element ref="ns3:ApplyWorkflowRules" minOccurs="0"/>
                <xsd:element ref="ns2:k20e0dfa74bf4e44818db03027b0ccd8" minOccurs="0"/>
                <xsd:element ref="ns2:eb54ac91059940029a3cc8a4ff5af673" minOccurs="0"/>
                <xsd:element ref="ns2:i1b478372f814787abd313030b81fcb2" minOccurs="0"/>
                <xsd:element ref="ns4:IconOverlay" minOccurs="0"/>
                <xsd:element ref="ns2:TaxKeywordTaxHTField" minOccurs="0"/>
                <xsd:element ref="ns2:od9986d31974458fb3007746ec0bce5f" minOccurs="0"/>
                <xsd:element ref="ns2:m6c7b4717b6346e6a075a59dd47eac69" minOccurs="0"/>
                <xsd:element ref="ns2:_dlc_DocId" minOccurs="0"/>
                <xsd:element ref="ns3:b1337ea954344dcfb0425a10eee4daa8" minOccurs="0"/>
                <xsd:element ref="ns2:bf80e81150e248c48aa8cffdf0021a1f" minOccurs="0"/>
                <xsd:element ref="ns2:m6d26e40ac264097a006193f92232ec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ExpirationDate" ma:index="4" nillable="true" ma:displayName="Scheduling End Date" ma:internalName="PublishingExpirationDate">
      <xsd:simpleType>
        <xsd:restriction base="dms:Unknown"/>
      </xsd:simpleType>
    </xsd:element>
    <xsd:element name="AverageRating" ma:index="5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PublishingPageContent" ma:index="13" nillable="true" ma:displayName="Page Content" ma:internalName="PublishingPageContent">
      <xsd:simpleType>
        <xsd:restriction base="dms:Unknown"/>
      </xsd:simpleType>
    </xsd:element>
    <xsd:element name="RatingCount" ma:index="15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RoutingRuleDescription" ma:index="36" nillable="true" ma:displayName="Description" ma:hidden="true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DocumentDescription" ma:index="2" nillable="true" ma:displayName="DocumentDescription" ma:description="Alternate description for documents that can be used for display." ma:internalName="DocumentDescription">
      <xsd:simpleType>
        <xsd:restriction base="dms:Note"/>
      </xsd:simpleType>
    </xsd:element>
    <xsd:element name="Thumbnail1" ma:index="12" nillable="true" ma:displayName="Thumbnail" ma:format="Hyperlink" ma:internalName="Thumbnail1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Owner" ma:index="17" nillable="true" ma:displayName="Owner" ma:description="Must be an FTE" ma:indexed="true" ma:list="UserInfo" ma:SharePointGroup="0" ma:internalName="Owner" ma:readOnly="false" ma:showField="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A_x0020_Approved" ma:index="23" nillable="true" ma:displayName="LCA Approved" ma:description="This field is for the name of the person from LCA that reviewed and approved the content." ma:list="UserInfo" ma:SharePointGroup="0" ma:internalName="LCA_x0020_Approved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pire_x0020_Review" ma:index="28" nillable="true" ma:displayName="Expiration" ma:format="DateOnly" ma:indexed="true" ma:internalName="Expire_x0020_Review" ma:readOnly="false">
      <xsd:simpleType>
        <xsd:restriction base="dms:DateTime"/>
      </xsd:simpleType>
    </xsd:element>
    <xsd:element name="hd9637eefc984b85b6097c6374e15725" ma:index="34" nillable="true" ma:taxonomy="true" ma:internalName="hd9637eefc984b85b6097c6374e15725" ma:taxonomyFieldName="ItemType" ma:displayName="SMSG Item Type" ma:readOnly="false" ma:default="" ma:fieldId="{1d9637ee-fc98-4b85-b609-7c6374e15725}" ma:taxonomyMulti="true" ma:sspId="e385fb40-52d4-4fae-9c5b-3e8ff8a5878e" ma:termSetId="a611a704-4666-406e-a571-a6e9bb4a2dcc" ma:anchorId="3d59bf14-be35-4b82-81a4-70bbe2a90cc2" ma:open="false" ma:isKeyword="false">
      <xsd:complexType>
        <xsd:sequence>
          <xsd:element ref="pc:Terms" minOccurs="0" maxOccurs="1"/>
        </xsd:sequence>
      </xsd:complexType>
    </xsd:element>
    <xsd:element name="l3c3ea61849e4288a8acc49bb5388e8c" ma:index="35" nillable="true" ma:taxonomy="true" ma:internalName="l3c3ea61849e4288a8acc49bb5388e8c" ma:taxonomyFieldName="Groups" ma:displayName="SMSG Groups" ma:readOnly="false" ma:default="" ma:fieldId="{53c3ea61-849e-4288-a8ac-c49bb5388e8c}" ma:taxonomyMulti="true" ma:sspId="e385fb40-52d4-4fae-9c5b-3e8ff8a5878e" ma:termSetId="d039009f-2da8-468b-bf5e-ff4693a9f72f" ma:anchorId="ec38e82f-eddf-4553-aa72-f3bd3c1d5855" ma:open="false" ma:isKeyword="false">
      <xsd:complexType>
        <xsd:sequence>
          <xsd:element ref="pc:Terms" minOccurs="0" maxOccurs="1"/>
        </xsd:sequence>
      </xsd:complexType>
    </xsd:element>
    <xsd:element name="i0d941ee1e744ffea7aeee9924c91cbb" ma:index="37" nillable="true" ma:taxonomy="true" ma:internalName="i0d941ee1e744ffea7aeee9924c91cbb" ma:taxonomyFieldName="BusinessArchitecture" ma:displayName="SMSG Business Architecture" ma:readOnly="false" ma:default="" ma:fieldId="{20d941ee-1e74-4ffe-a7ae-ee9924c91cbb}" ma:taxonomyMulti="true" ma:sspId="e385fb40-52d4-4fae-9c5b-3e8ff8a5878e" ma:termSetId="d039009f-2da8-468b-bf5e-ff4693a9f72f" ma:anchorId="1951c1e0-4cc7-414f-a435-7369277bc757" ma:open="false" ma:isKeyword="false">
      <xsd:complexType>
        <xsd:sequence>
          <xsd:element ref="pc:Terms" minOccurs="0" maxOccurs="1"/>
        </xsd:sequence>
      </xsd:complexType>
    </xsd:element>
    <xsd:element name="TaxCatchAllLabel" ma:index="38" nillable="true" ma:displayName="Taxonomy Catch All Column1" ma:hidden="true" ma:list="{341bdb36-d19b-4bce-9fa6-6145346cf024}" ma:internalName="TaxCatchAllLabel" ma:readOnly="true" ma:showField="CatchAllDataLabel" ma:web="ad820760-4664-4be3-bee2-f8b9a6708b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k21a64daf20d4502b2796a1c6b8ce6c8" ma:index="40" nillable="true" ma:taxonomy="true" ma:internalName="k21a64daf20d4502b2796a1c6b8ce6c8" ma:taxonomyFieldName="Industries" ma:displayName="SMSG Industries" ma:readOnly="false" ma:default="" ma:fieldId="{421a64da-f20d-4502-b279-6a1c6b8ce6c8}" ma:taxonomyMulti="true" ma:sspId="e385fb40-52d4-4fae-9c5b-3e8ff8a5878e" ma:termSetId="a611a704-4666-406e-a571-a6e9bb4a2dcc" ma:anchorId="322da17f-7441-43de-8ac8-ca7d62aec02b" ma:open="false" ma:isKeyword="false">
      <xsd:complexType>
        <xsd:sequence>
          <xsd:element ref="pc:Terms" minOccurs="0" maxOccurs="1"/>
        </xsd:sequence>
      </xsd:complexType>
    </xsd:element>
    <xsd:element name="TaxCatchAll" ma:index="41" nillable="true" ma:displayName="Taxonomy Catch All Column" ma:hidden="true" ma:list="{341bdb36-d19b-4bce-9fa6-6145346cf024}" ma:internalName="TaxCatchAll" ma:showField="CatchAllData" ma:web="ad820760-4664-4be3-bee2-f8b9a6708b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ef109fd36bcf4bcd9dd945731030600b" ma:index="42" nillable="true" ma:taxonomy="true" ma:internalName="ef109fd36bcf4bcd9dd945731030600b" ma:taxonomyFieldName="Region" ma:displayName="SMSG Region" ma:readOnly="false" ma:default="" ma:fieldId="{ef109fd3-6bcf-4bcd-9dd9-45731030600b}" ma:taxonomyMulti="true" ma:sspId="e385fb40-52d4-4fae-9c5b-3e8ff8a5878e" ma:termSetId="a611a704-4666-406e-a571-a6e9bb4a2dcc" ma:anchorId="c5404caa-7d82-41c6-82c2-0230c1d96864" ma:open="false" ma:isKeyword="false">
      <xsd:complexType>
        <xsd:sequence>
          <xsd:element ref="pc:Terms" minOccurs="0" maxOccurs="1"/>
        </xsd:sequence>
      </xsd:complexType>
    </xsd:element>
    <xsd:element name="mb88723863e1404388ba3733387d48df" ma:index="43" nillable="true" ma:taxonomy="true" ma:internalName="mb88723863e1404388ba3733387d48df" ma:taxonomyFieldName="Audiences" ma:displayName="SMSG Customer Audiences" ma:readOnly="false" ma:default="" ma:fieldId="{6b887238-63e1-4043-88ba-3733387d48df}" ma:taxonomyMulti="true" ma:sspId="e385fb40-52d4-4fae-9c5b-3e8ff8a5878e" ma:termSetId="a611a704-4666-406e-a571-a6e9bb4a2dcc" ma:anchorId="8a0280e9-c6e8-4e3c-80d6-8db643b96ddd" ma:open="false" ma:isKeyword="false">
      <xsd:complexType>
        <xsd:sequence>
          <xsd:element ref="pc:Terms" minOccurs="0" maxOccurs="1"/>
        </xsd:sequence>
      </xsd:complexType>
    </xsd:element>
    <xsd:element name="kf34bcdc8fc34e479d3f94c6210e8e27" ma:index="44" nillable="true" ma:taxonomy="true" ma:internalName="kf34bcdc8fc34e479d3f94c6210e8e27" ma:taxonomyFieldName="Competitors" ma:displayName="SMSG Competition" ma:readOnly="false" ma:default="" ma:fieldId="{4f34bcdc-8fc3-4e47-9d3f-94c6210e8e27}" ma:taxonomyMulti="true" ma:sspId="e385fb40-52d4-4fae-9c5b-3e8ff8a5878e" ma:termSetId="a611a704-4666-406e-a571-a6e9bb4a2dcc" ma:anchorId="718f8fd0-b740-48bc-92ad-5700213c04b2" ma:open="false" ma:isKeyword="false">
      <xsd:complexType>
        <xsd:sequence>
          <xsd:element ref="pc:Terms" minOccurs="0" maxOccurs="1"/>
        </xsd:sequence>
      </xsd:complexType>
    </xsd:element>
    <xsd:element name="_dlc_DocIdUrl" ma:index="45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ec5b2ad5c27b45fb8a00a1f27c7ce1ae" ma:index="46" nillable="true" ma:taxonomy="true" ma:internalName="ec5b2ad5c27b45fb8a00a1f27c7ce1ae" ma:taxonomyFieldName="Partners" ma:displayName="SMSG Partners" ma:readOnly="false" ma:default="" ma:fieldId="{ec5b2ad5-c27b-45fb-8a00-a1f27c7ce1ae}" ma:taxonomyMulti="true" ma:sspId="e385fb40-52d4-4fae-9c5b-3e8ff8a5878e" ma:termSetId="a611a704-4666-406e-a571-a6e9bb4a2dcc" ma:anchorId="dd1a91fa-3198-4561-9b04-bc737b2a8291" ma:open="false" ma:isKeyword="false">
      <xsd:complexType>
        <xsd:sequence>
          <xsd:element ref="pc:Terms" minOccurs="0" maxOccurs="1"/>
        </xsd:sequence>
      </xsd:complexType>
    </xsd:element>
    <xsd:element name="_dlc_DocIdPersistId" ma:index="47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b60f8d2dbb984f349d80d8196897f4d3" ma:index="48" nillable="true" ma:taxonomy="true" ma:internalName="b60f8d2dbb984f349d80d8196897f4d3" ma:taxonomyFieldName="Roles" ma:displayName="SMSG Roles" ma:readOnly="false" ma:default="" ma:fieldId="{b60f8d2d-bb98-4f34-9d80-d8196897f4d3}" ma:taxonomyMulti="true" ma:sspId="e385fb40-52d4-4fae-9c5b-3e8ff8a5878e" ma:termSetId="a611a704-4666-406e-a571-a6e9bb4a2dcc" ma:anchorId="c9a07ef0-4236-4915-97ca-1b3392dac369" ma:open="false" ma:isKeyword="false">
      <xsd:complexType>
        <xsd:sequence>
          <xsd:element ref="pc:Terms" minOccurs="0" maxOccurs="1"/>
        </xsd:sequence>
      </xsd:complexType>
    </xsd:element>
    <xsd:element name="ConfidentialityTaxHTField0" ma:index="49" nillable="true" ma:taxonomy="true" ma:internalName="ConfidentialityTaxHTField0" ma:taxonomyFieldName="Confidentiality" ma:displayName="Confidentiality" ma:indexed="true" ma:readOnly="false" ma:default="1;#Microsoft confidential|461efa83-0283-486a-a8d5-943328f3693f" ma:fieldId="{840a9f3c-1e14-4c21-9dbf-5637765665db}" ma:sspId="e385fb40-52d4-4fae-9c5b-3e8ff8a5878e" ma:termSetId="e0e820dc-7da0-48b9-8472-209c7e82d1d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20e0dfa74bf4e44818db03027b0ccd8" ma:index="51" nillable="true" ma:taxonomy="true" ma:internalName="k20e0dfa74bf4e44818db03027b0ccd8" ma:taxonomyFieldName="Segments" ma:displayName="SMSG Customer Segments" ma:readOnly="false" ma:default="" ma:fieldId="{420e0dfa-74bf-4e44-818d-b03027b0ccd8}" ma:taxonomyMulti="true" ma:sspId="e385fb40-52d4-4fae-9c5b-3e8ff8a5878e" ma:termSetId="a611a704-4666-406e-a571-a6e9bb4a2dcc" ma:anchorId="dd7a2ee5-7d01-4a82-9346-1eefa47ece8b" ma:open="false" ma:isKeyword="false">
      <xsd:complexType>
        <xsd:sequence>
          <xsd:element ref="pc:Terms" minOccurs="0" maxOccurs="1"/>
        </xsd:sequence>
      </xsd:complexType>
    </xsd:element>
    <xsd:element name="eb54ac91059940029a3cc8a4ff5af673" ma:index="53" nillable="true" ma:taxonomy="true" ma:internalName="eb54ac91059940029a3cc8a4ff5af673" ma:taxonomyFieldName="SMSGDomain" ma:displayName="SMSG Domain" ma:readOnly="false" ma:default="" ma:fieldId="{eb54ac91-0599-4002-9a3c-c8a4ff5af673}" ma:taxonomyMulti="true" ma:sspId="e385fb40-52d4-4fae-9c5b-3e8ff8a5878e" ma:termSetId="a611a704-4666-406e-a571-a6e9bb4a2dcc" ma:anchorId="dd7a2ee5-7d01-4a82-9346-1eefa47ece8b" ma:open="false" ma:isKeyword="false">
      <xsd:complexType>
        <xsd:sequence>
          <xsd:element ref="pc:Terms" minOccurs="0" maxOccurs="1"/>
        </xsd:sequence>
      </xsd:complexType>
    </xsd:element>
    <xsd:element name="i1b478372f814787abd313030b81fcb2" ma:index="54" nillable="true" ma:taxonomy="true" ma:internalName="i1b478372f814787abd313030b81fcb2" ma:taxonomyFieldName="ActivitiesAndPrograms" ma:displayName="SMSG Activities &amp; Programs" ma:readOnly="false" ma:default="" ma:fieldId="{21b47837-2f81-4787-abd3-13030b81fcb2}" ma:taxonomyMulti="true" ma:sspId="e385fb40-52d4-4fae-9c5b-3e8ff8a5878e" ma:termSetId="d039009f-2da8-468b-bf5e-ff4693a9f72f" ma:anchorId="846d39ff-6475-4006-99df-de42970d666e" ma:open="false" ma:isKeyword="false">
      <xsd:complexType>
        <xsd:sequence>
          <xsd:element ref="pc:Terms" minOccurs="0" maxOccurs="1"/>
        </xsd:sequence>
      </xsd:complexType>
    </xsd:element>
    <xsd:element name="TaxKeywordTaxHTField" ma:index="58" nillable="true" ma:taxonomy="true" ma:internalName="TaxKeywordTaxHTField" ma:taxonomyFieldName="TaxKeyword" ma:displayName="Enterprise Keywords" ma:readOnly="false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od9986d31974458fb3007746ec0bce5f" ma:index="59" nillable="true" ma:taxonomy="true" ma:internalName="od9986d31974458fb3007746ec0bce5f" ma:taxonomyFieldName="Languages" ma:displayName="SMSG Languages" ma:default="" ma:fieldId="{8d9986d3-1974-458f-b300-7746ec0bce5f}" ma:taxonomyMulti="true" ma:sspId="e385fb40-52d4-4fae-9c5b-3e8ff8a5878e" ma:termSetId="a611a704-4666-406e-a571-a6e9bb4a2dcc" ma:anchorId="c5f267fd-fa38-4ffe-a1d8-2693d87e90bc" ma:open="false" ma:isKeyword="false">
      <xsd:complexType>
        <xsd:sequence>
          <xsd:element ref="pc:Terms" minOccurs="0" maxOccurs="1"/>
        </xsd:sequence>
      </xsd:complexType>
    </xsd:element>
    <xsd:element name="m6c7b4717b6346e6a075a59dd47eac69" ma:index="60" nillable="true" ma:taxonomy="true" ma:internalName="m6c7b4717b6346e6a075a59dd47eac69" ma:taxonomyFieldName="Topics" ma:displayName="SMSG Topics" ma:readOnly="false" ma:default="" ma:fieldId="{66c7b471-7b63-46e6-a075-a59dd47eac69}" ma:taxonomyMulti="true" ma:sspId="e385fb40-52d4-4fae-9c5b-3e8ff8a5878e" ma:termSetId="d039009f-2da8-468b-bf5e-ff4693a9f72f" ma:anchorId="ddcce936-3357-448e-8326-e6fdfddfb752" ma:open="false" ma:isKeyword="false">
      <xsd:complexType>
        <xsd:sequence>
          <xsd:element ref="pc:Terms" minOccurs="0" maxOccurs="1"/>
        </xsd:sequence>
      </xsd:complexType>
    </xsd:element>
    <xsd:element name="_dlc_DocId" ma:index="61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bf80e81150e248c48aa8cffdf0021a1f" ma:index="65" nillable="true" ma:taxonomy="true" ma:internalName="bf80e81150e248c48aa8cffdf0021a1f" ma:taxonomyFieldName="Products" ma:displayName="SMSG Products &amp; Technologies" ma:readOnly="false" ma:default="" ma:fieldId="{bf80e811-50e2-48c4-8aa8-cffdf0021a1f}" ma:taxonomyMulti="true" ma:sspId="e385fb40-52d4-4fae-9c5b-3e8ff8a5878e" ma:termSetId="a611a704-4666-406e-a571-a6e9bb4a2dcc" ma:anchorId="f7bdd4ba-8e81-43d6-a504-860f505d5c97" ma:open="false" ma:isKeyword="false">
      <xsd:complexType>
        <xsd:sequence>
          <xsd:element ref="pc:Terms" minOccurs="0" maxOccurs="1"/>
        </xsd:sequence>
      </xsd:complexType>
    </xsd:element>
    <xsd:element name="m6d26e40ac264097a006193f92232ece" ma:index="66" nillable="true" ma:taxonomy="true" ma:internalName="m6d26e40ac264097a006193f92232ece" ma:taxonomyFieldName="TechnicalLevel" ma:displayName="Technical Level" ma:readOnly="false" ma:default="" ma:fieldId="{66d26e40-ac26-4097-a006-193f92232ece}" ma:sspId="e385fb40-52d4-4fae-9c5b-3e8ff8a5878e" ma:termSetId="7123edbd-7265-47b9-9049-04e46d245d8e" ma:anchorId="3c636e1e-6390-429f-a144-68438d32bffe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820760-4664-4be3-bee2-f8b9a6708b4c" elementFormDefault="qualified">
    <xsd:import namespace="http://schemas.microsoft.com/office/2006/documentManagement/types"/>
    <xsd:import namespace="http://schemas.microsoft.com/office/infopath/2007/PartnerControls"/>
    <xsd:element name="PublishDate" ma:index="3" nillable="true" ma:displayName="PublishDate" ma:description="Used in Blog Posts and documents." ma:format="DateOnly" ma:indexed="true" ma:internalName="PublishDate">
      <xsd:simpleType>
        <xsd:restriction base="dms:DateTime"/>
      </xsd:simpleType>
    </xsd:element>
    <xsd:element name="DocumentSetKcId" ma:index="31" nillable="true" ma:displayName="DocumentSetKcId" ma:description="Custom Column used to capture Document ID to share with DocumentSet Contents" ma:indexed="true" ma:internalName="DocumentSetKcId" ma:readOnly="false">
      <xsd:simpleType>
        <xsd:restriction base="dms:Text">
          <xsd:maxLength value="255"/>
        </xsd:restriction>
      </xsd:simpleType>
    </xsd:element>
    <xsd:element name="CoOwner" ma:index="32" nillable="true" ma:displayName="Co-Owner" ma:description="Co-Owner" ma:list="UserInfo" ma:SharePointGroup="0" ma:internalName="CoOwner" ma:readOnly="false" ma:showField="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Title" ma:index="33" nillable="true" ma:displayName="BlogPostID" ma:description="Blog Post ID to link documents on the blog post." ma:internalName="MediaTitle" ma:readOnly="false">
      <xsd:simpleType>
        <xsd:restriction base="dms:Text">
          <xsd:maxLength value="255"/>
        </xsd:restriction>
      </xsd:simpleType>
    </xsd:element>
    <xsd:element name="ApplyWorkflowRules" ma:index="50" nillable="true" ma:displayName="ApplyWorkflowRules" ma:default="Yes" ma:description="This columns is used to help to apply the workflow rules on Document Sets / Documents. by Default the Value is Yes" ma:format="Dropdown" ma:hidden="true" ma:internalName="ApplyWorkflowRules" ma:readOnly="false">
      <xsd:simpleType>
        <xsd:restriction base="dms:Choice">
          <xsd:enumeration value="Yes"/>
          <xsd:enumeration value="No"/>
        </xsd:restriction>
      </xsd:simpleType>
    </xsd:element>
    <xsd:element name="b1337ea954344dcfb0425a10eee4daa8" ma:index="63" nillable="true" ma:taxonomy="true" ma:internalName="b1337ea954344dcfb0425a10eee4daa8" ma:taxonomyFieldName="EnterpriseDomainTags" ma:displayName="EnterpriseDomainTags" ma:default="" ma:fieldId="{b1337ea9-5434-4dcf-b042-5a10eee4daa8}" ma:taxonomyMulti="true" ma:sspId="e385fb40-52d4-4fae-9c5b-3e8ff8a5878e" ma:termSetId="d039009f-2da8-468b-bf5e-ff4693a9f72f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55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39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?mso-contentType ?>
<SharedContentType xmlns="Microsoft.SharePoint.Taxonomy.ContentTypeSync" SourceId="e385fb40-52d4-4fae-9c5b-3e8ff8a5878e" ContentTypeId="0x0101000E4CB7077FEE4FF7AE86D4A500EEC78003" PreviousValue="false"/>
</file>

<file path=customXml/itemProps1.xml><?xml version="1.0" encoding="utf-8"?>
<ds:datastoreItem xmlns:ds="http://schemas.openxmlformats.org/officeDocument/2006/customXml" ds:itemID="{224D1A93-209C-4802-BFDE-A8C210095D2E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9F809753-BD6D-417D-881F-81452428E4F9}">
  <ds:schemaRefs>
    <ds:schemaRef ds:uri="http://purl.org/dc/dcmitype/"/>
    <ds:schemaRef ds:uri="http://schemas.microsoft.com/office/2006/documentManagement/types"/>
    <ds:schemaRef ds:uri="ad820760-4664-4be3-bee2-f8b9a6708b4c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schemas.microsoft.com/sharepoint/v4"/>
    <ds:schemaRef ds:uri="230e9df3-be65-4c73-a93b-d1236ebd677e"/>
    <ds:schemaRef ds:uri="http://schemas.microsoft.com/sharepoint/v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9809EFA-06F1-4B23-94EC-7EFD876B5350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71875FBF-3EA2-42EF-9D78-0DE73C6296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30e9df3-be65-4c73-a93b-d1236ebd677e"/>
    <ds:schemaRef ds:uri="ad820760-4664-4be3-bee2-f8b9a6708b4c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124D2FD4-8DE7-448F-A1FC-782C2ABE009F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24059</TotalTime>
  <Words>1003</Words>
  <Application>Microsoft Office PowerPoint</Application>
  <PresentationFormat>Widescreen</PresentationFormat>
  <Paragraphs>202</Paragraphs>
  <Slides>53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77" baseType="lpstr">
      <vt:lpstr>Arial</vt:lpstr>
      <vt:lpstr>Bodoni MT</vt:lpstr>
      <vt:lpstr>Calibri</vt:lpstr>
      <vt:lpstr>Consolas</vt:lpstr>
      <vt:lpstr>Courier New</vt:lpstr>
      <vt:lpstr>Segoe UI</vt:lpstr>
      <vt:lpstr>Segoe UI Light</vt:lpstr>
      <vt:lpstr>Segoe UI Semibold</vt:lpstr>
      <vt:lpstr>segoe-ui_bold</vt:lpstr>
      <vt:lpstr>segoe-ui_normal</vt:lpstr>
      <vt:lpstr>Wingdings</vt:lpstr>
      <vt:lpstr>STB Product Families 2013</vt:lpstr>
      <vt:lpstr>Power BI Template</vt:lpstr>
      <vt:lpstr>2_WHITE TEMPLATE</vt:lpstr>
      <vt:lpstr>3_LIGHT COLOR TEMPLATE</vt:lpstr>
      <vt:lpstr>2_Power BI Template</vt:lpstr>
      <vt:lpstr>3_Power BI Template</vt:lpstr>
      <vt:lpstr>1_5-30610_Microsoft_Ignite_Keynote_Template</vt:lpstr>
      <vt:lpstr>4_Power BI Template</vt:lpstr>
      <vt:lpstr>4_LIGHT COLOR TEMPLATE</vt:lpstr>
      <vt:lpstr>2_LIGHT COLOR TEMPLATE</vt:lpstr>
      <vt:lpstr>5_LIGHT COLOR TEMPLATE</vt:lpstr>
      <vt:lpstr>3_WHITE TEMPLATE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Thankyou for Coming to PowerBI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Capability Deck Level 200</dc:title>
  <dc:creator>Sanjay Soni</dc:creator>
  <cp:keywords/>
  <cp:lastModifiedBy>Black Widow</cp:lastModifiedBy>
  <cp:revision>1867</cp:revision>
  <cp:lastPrinted>2015-05-19T00:06:12Z</cp:lastPrinted>
  <dcterms:created xsi:type="dcterms:W3CDTF">2015-05-11T15:24:15Z</dcterms:created>
  <dcterms:modified xsi:type="dcterms:W3CDTF">2018-06-10T20:18:38Z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0x0101000E4CB7077FEE4FF7AE86D4A500EEC7800300C6CD36C6B4DAA64EAACFCCF5D9298AA000B09CC05C6355444CB49B4B62F83D23B8</vt:lpwstr>
  </property>
  <property fmtid="{D5CDD505-2E9C-101B-9397-08002B2CF9AE}" pid="3" name="p1cd454bacc149bfbcfd764edd279de7">
    <vt:lpwstr/>
  </property>
  <property fmtid="{D5CDD505-2E9C-101B-9397-08002B2CF9AE}" pid="4" name="TaxKeyword">
    <vt:lpwstr/>
  </property>
  <property fmtid="{D5CDD505-2E9C-101B-9397-08002B2CF9AE}" pid="5" name="_dlc_policyId">
    <vt:lpwstr/>
  </property>
  <property fmtid="{D5CDD505-2E9C-101B-9397-08002B2CF9AE}" pid="6" name="Region">
    <vt:lpwstr/>
  </property>
  <property fmtid="{D5CDD505-2E9C-101B-9397-08002B2CF9AE}" pid="7" name="Confidentiality">
    <vt:lpwstr>216;#customer ready|8986c41d-21c5-4f8f-8a12-ea4625b46858</vt:lpwstr>
  </property>
  <property fmtid="{D5CDD505-2E9C-101B-9397-08002B2CF9AE}" pid="8" name="ItemType">
    <vt:lpwstr>31;#technical presentations|83a894cf-702b-47fc-aba5-41bd10dc1e75</vt:lpwstr>
  </property>
  <property fmtid="{D5CDD505-2E9C-101B-9397-08002B2CF9AE}" pid="9" name="bc28b5f076654a3b96073bbbebfeb8c9">
    <vt:lpwstr/>
  </property>
  <property fmtid="{D5CDD505-2E9C-101B-9397-08002B2CF9AE}" pid="10" name="Industries">
    <vt:lpwstr/>
  </property>
  <property fmtid="{D5CDD505-2E9C-101B-9397-08002B2CF9AE}" pid="11" name="MSProducts">
    <vt:lpwstr/>
  </property>
  <property fmtid="{D5CDD505-2E9C-101B-9397-08002B2CF9AE}" pid="12" name="j4d667fb28274e85b2214f6e751c8d1f">
    <vt:lpwstr/>
  </property>
  <property fmtid="{D5CDD505-2E9C-101B-9397-08002B2CF9AE}" pid="13" name="Competitors">
    <vt:lpwstr/>
  </property>
  <property fmtid="{D5CDD505-2E9C-101B-9397-08002B2CF9AE}" pid="14" name="SMSGDomain">
    <vt:lpwstr>566;#SQL Server Domain|0c0f1824-39dc-4b26-8c74-eff4364b812b;#156;#Server and Tools Business|6783548d-8609-4f97-be4a-4ca2616905a6</vt:lpwstr>
  </property>
  <property fmtid="{D5CDD505-2E9C-101B-9397-08002B2CF9AE}" pid="15" name="ItemRetentionFormula">
    <vt:lpwstr/>
  </property>
  <property fmtid="{D5CDD505-2E9C-101B-9397-08002B2CF9AE}" pid="16" name="BusinessArchitecture">
    <vt:lpwstr>13;#business intelligence|e1f9659f-bde9-4479-81f9-2bc6e8ec0057</vt:lpwstr>
  </property>
  <property fmtid="{D5CDD505-2E9C-101B-9397-08002B2CF9AE}" pid="17" name="SMSGTags">
    <vt:lpwstr/>
  </property>
  <property fmtid="{D5CDD505-2E9C-101B-9397-08002B2CF9AE}" pid="18" name="j031aa32f4154c8c9a646efae715ebde">
    <vt:lpwstr/>
  </property>
  <property fmtid="{D5CDD505-2E9C-101B-9397-08002B2CF9AE}" pid="19" name="Products">
    <vt:lpwstr>262;#Microsoft SQL Server|261ba873-f3ab-420e-96d6-e3004596a551;#2324;#Microsoft SQL Server Business Intelligence|9ffb7045-1f1b-41c0-987f-ffdc7c6f53c0</vt:lpwstr>
  </property>
  <property fmtid="{D5CDD505-2E9C-101B-9397-08002B2CF9AE}" pid="20" name="_dlc_DocIdItemGuid">
    <vt:lpwstr>4e483f87-ffd0-4047-bcc2-6a36cef5fcd3</vt:lpwstr>
  </property>
  <property fmtid="{D5CDD505-2E9C-101B-9397-08002B2CF9AE}" pid="21" name="EnterpriseDomainTags">
    <vt:lpwstr/>
  </property>
  <property fmtid="{D5CDD505-2E9C-101B-9397-08002B2CF9AE}" pid="22" name="l311460e3fdf46688abc31ddb7bdc05a">
    <vt:lpwstr/>
  </property>
  <property fmtid="{D5CDD505-2E9C-101B-9397-08002B2CF9AE}" pid="23" name="ActivitiesAndPrograms">
    <vt:lpwstr/>
  </property>
  <property fmtid="{D5CDD505-2E9C-101B-9397-08002B2CF9AE}" pid="24" name="Segments">
    <vt:lpwstr/>
  </property>
  <property fmtid="{D5CDD505-2E9C-101B-9397-08002B2CF9AE}" pid="25" name="Partners">
    <vt:lpwstr/>
  </property>
  <property fmtid="{D5CDD505-2E9C-101B-9397-08002B2CF9AE}" pid="26" name="WorkflowChangePath">
    <vt:lpwstr>4c942473-d120-4286-a51a-b65ad3d92ffb,2;4c942473-d120-4286-a51a-b65ad3d92ffb,2;4c942473-d120-4286-a51a-b65ad3d92ffb,2;4c942473-d120-4286-a51a-b65ad3d92ffb,49;4c942473-d120-4286-a51a-b65ad3d92ffb,68;4c942473-d120-4286-a51a-b65ad3d92ffb,101;4c942473-d120-428</vt:lpwstr>
  </property>
  <property fmtid="{D5CDD505-2E9C-101B-9397-08002B2CF9AE}" pid="27" name="la4444b61d19467597d63190b69ac227">
    <vt:lpwstr/>
  </property>
  <property fmtid="{D5CDD505-2E9C-101B-9397-08002B2CF9AE}" pid="28" name="Topics">
    <vt:lpwstr/>
  </property>
  <property fmtid="{D5CDD505-2E9C-101B-9397-08002B2CF9AE}" pid="29" name="Groups">
    <vt:lpwstr>762;#SQL Server Marketing|bb7921b3-c1d8-4da4-b894-8b6075d9546d;#311;#Cloud and Enterprise Marketing Group|4f75e184-e5aa-4234-a07f-b032d60df254</vt:lpwstr>
  </property>
  <property fmtid="{D5CDD505-2E9C-101B-9397-08002B2CF9AE}" pid="30" name="MSProductsTaxHTField0">
    <vt:lpwstr/>
  </property>
  <property fmtid="{D5CDD505-2E9C-101B-9397-08002B2CF9AE}" pid="31" name="Languages">
    <vt:lpwstr/>
  </property>
  <property fmtid="{D5CDD505-2E9C-101B-9397-08002B2CF9AE}" pid="32" name="_docset_NoMedatataSyncRequired">
    <vt:lpwstr>False</vt:lpwstr>
  </property>
  <property fmtid="{D5CDD505-2E9C-101B-9397-08002B2CF9AE}" pid="33" name="messageframeworktype">
    <vt:lpwstr/>
  </property>
  <property fmtid="{D5CDD505-2E9C-101B-9397-08002B2CF9AE}" pid="34" name="MSLanguage">
    <vt:lpwstr/>
  </property>
  <property fmtid="{D5CDD505-2E9C-101B-9397-08002B2CF9AE}" pid="35" name="cb7870d3641f4a52807a63577a9c1b08">
    <vt:lpwstr/>
  </property>
  <property fmtid="{D5CDD505-2E9C-101B-9397-08002B2CF9AE}" pid="36" name="TechnicalLevel">
    <vt:lpwstr/>
  </property>
  <property fmtid="{D5CDD505-2E9C-101B-9397-08002B2CF9AE}" pid="37" name="Audiences">
    <vt:lpwstr/>
  </property>
  <property fmtid="{D5CDD505-2E9C-101B-9397-08002B2CF9AE}" pid="38" name="LearningOrganization">
    <vt:lpwstr/>
  </property>
  <property fmtid="{D5CDD505-2E9C-101B-9397-08002B2CF9AE}" pid="39" name="EmployeeRole">
    <vt:lpwstr/>
  </property>
  <property fmtid="{D5CDD505-2E9C-101B-9397-08002B2CF9AE}" pid="40" name="LearningDeliveryMethod">
    <vt:lpwstr/>
  </property>
  <property fmtid="{D5CDD505-2E9C-101B-9397-08002B2CF9AE}" pid="41" name="SalesGeography">
    <vt:lpwstr/>
  </property>
  <property fmtid="{D5CDD505-2E9C-101B-9397-08002B2CF9AE}" pid="42" name="Roles">
    <vt:lpwstr/>
  </property>
</Properties>
</file>